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Montserrat SemiBold"/>
      <p:regular r:id="rId55"/>
      <p:bold r:id="rId56"/>
      <p:italic r:id="rId57"/>
      <p:boldItalic r:id="rId58"/>
    </p:embeddedFont>
    <p:embeddedFont>
      <p:font typeface="Proxima Nova"/>
      <p:regular r:id="rId59"/>
      <p:bold r:id="rId60"/>
      <p:italic r:id="rId61"/>
      <p:boldItalic r:id="rId62"/>
    </p:embeddedFont>
    <p:embeddedFont>
      <p:font typeface="Montserrat"/>
      <p:regular r:id="rId63"/>
      <p:bold r:id="rId64"/>
      <p:italic r:id="rId65"/>
      <p:boldItalic r:id="rId66"/>
    </p:embeddedFont>
    <p:embeddedFont>
      <p:font typeface="Montserrat Medium"/>
      <p:regular r:id="rId67"/>
      <p:bold r:id="rId68"/>
      <p:italic r:id="rId69"/>
      <p:boldItalic r:id="rId70"/>
    </p:embeddedFont>
    <p:embeddedFont>
      <p:font typeface="Montserrat ExtraBold"/>
      <p:bold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guide id="3" orient="horz" pos="556">
          <p15:clr>
            <a:srgbClr val="747775"/>
          </p15:clr>
        </p15:guide>
        <p15:guide id="4" orient="horz" pos="556">
          <p15:clr>
            <a:srgbClr val="747775"/>
          </p15:clr>
        </p15:guide>
        <p15:guide id="5" orient="horz" pos="177">
          <p15:clr>
            <a:srgbClr val="747775"/>
          </p15:clr>
        </p15:guide>
        <p15:guide id="6" orient="horz" pos="1120">
          <p15:clr>
            <a:srgbClr val="747775"/>
          </p15:clr>
        </p15:guide>
        <p15:guide id="7" orient="horz" pos="26">
          <p15:clr>
            <a:srgbClr val="747775"/>
          </p15:clr>
        </p15:guide>
        <p15:guide id="8" orient="horz" pos="43">
          <p15:clr>
            <a:srgbClr val="747775"/>
          </p15:clr>
        </p15:guide>
        <p15:guide id="9" orient="horz" pos="4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FC8061-E69F-4E72-B1D4-0A846FD50C94}">
  <a:tblStyle styleId="{56FC8061-E69F-4E72-B1D4-0A846FD50C9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556" orient="horz"/>
        <p:guide pos="556" orient="horz"/>
        <p:guide pos="177" orient="horz"/>
        <p:guide pos="1120" orient="horz"/>
        <p:guide pos="26" orient="horz"/>
        <p:guide pos="43" orient="horz"/>
        <p:guide pos="4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schemas.openxmlformats.org/officeDocument/2006/relationships/font" Target="fonts/MontserratExtraBold-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MontserratExtraBold-bold.fntdata"/><Relationship Id="rId70" Type="http://schemas.openxmlformats.org/officeDocument/2006/relationships/font" Target="fonts/MontserratMedium-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ProximaNova-boldItalic.fntdata"/><Relationship Id="rId61" Type="http://schemas.openxmlformats.org/officeDocument/2006/relationships/font" Target="fonts/ProximaNova-italic.fntdata"/><Relationship Id="rId20" Type="http://schemas.openxmlformats.org/officeDocument/2006/relationships/slide" Target="slides/slide14.xml"/><Relationship Id="rId64" Type="http://schemas.openxmlformats.org/officeDocument/2006/relationships/font" Target="fonts/Montserrat-bold.fntdata"/><Relationship Id="rId63" Type="http://schemas.openxmlformats.org/officeDocument/2006/relationships/font" Target="fonts/Montserrat-regular.fntdata"/><Relationship Id="rId22" Type="http://schemas.openxmlformats.org/officeDocument/2006/relationships/slide" Target="slides/slide16.xml"/><Relationship Id="rId66" Type="http://schemas.openxmlformats.org/officeDocument/2006/relationships/font" Target="fonts/Montserrat-boldItalic.fntdata"/><Relationship Id="rId21" Type="http://schemas.openxmlformats.org/officeDocument/2006/relationships/slide" Target="slides/slide15.xml"/><Relationship Id="rId65" Type="http://schemas.openxmlformats.org/officeDocument/2006/relationships/font" Target="fonts/Montserrat-italic.fntdata"/><Relationship Id="rId24" Type="http://schemas.openxmlformats.org/officeDocument/2006/relationships/slide" Target="slides/slide18.xml"/><Relationship Id="rId68" Type="http://schemas.openxmlformats.org/officeDocument/2006/relationships/font" Target="fonts/MontserratMedium-bold.fntdata"/><Relationship Id="rId23" Type="http://schemas.openxmlformats.org/officeDocument/2006/relationships/slide" Target="slides/slide17.xml"/><Relationship Id="rId67" Type="http://schemas.openxmlformats.org/officeDocument/2006/relationships/font" Target="fonts/MontserratMedium-regular.fntdata"/><Relationship Id="rId60" Type="http://schemas.openxmlformats.org/officeDocument/2006/relationships/font" Target="fonts/ProximaNova-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MontserratMedium-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SemiBold-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MontserratSemiBold-italic.fntdata"/><Relationship Id="rId12" Type="http://schemas.openxmlformats.org/officeDocument/2006/relationships/slide" Target="slides/slide6.xml"/><Relationship Id="rId56" Type="http://schemas.openxmlformats.org/officeDocument/2006/relationships/font" Target="fonts/MontserratSemiBold-bold.fntdata"/><Relationship Id="rId15" Type="http://schemas.openxmlformats.org/officeDocument/2006/relationships/slide" Target="slides/slide9.xml"/><Relationship Id="rId59" Type="http://schemas.openxmlformats.org/officeDocument/2006/relationships/font" Target="fonts/ProximaNova-regular.fntdata"/><Relationship Id="rId14" Type="http://schemas.openxmlformats.org/officeDocument/2006/relationships/slide" Target="slides/slide8.xml"/><Relationship Id="rId58" Type="http://schemas.openxmlformats.org/officeDocument/2006/relationships/font" Target="fonts/MontserratSemiBold-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b8635b61b9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b8635b61b9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b416eee5b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b416eee5b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b8635b61b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b8635b61b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baac5a90b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baac5a90b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baac5a90b4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baac5a90b4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3baac5a90b4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3baac5a90b4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baac5a90b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baac5a90b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bad02de11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bad02de11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baac5a90b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baac5a90b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baac5a90b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baac5a90b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b416eee5b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b416eee5b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baac5a90b4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baac5a90b4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bbd3a0d10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bbd3a0d10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baac5a90b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baac5a90b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b808b9e62a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3b808b9e62a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b808b9e62a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b808b9e62a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b808b9e62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b808b9e62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baac5a90b4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baac5a90b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3bbd3a0d100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3bbd3a0d10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3baac5a90b4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3baac5a90b4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baac5a90b4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baac5a90b4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b416eee5b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b416eee5b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baac5a90b4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baac5a90b4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baac5a90b4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3baac5a90b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b832d1d2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b832d1d2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3b832d1d27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3b832d1d27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b832d1d27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b832d1d27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b832d1d27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b832d1d27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dd503c598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3dd503c598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b832d1d27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b832d1d27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bcfbec7d2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bcfbec7d2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dd503c59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3dd503c59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b416eee5b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b416eee5b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d4549946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3d4549946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d45499462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3d45499462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3d45499462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3d45499462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d45499462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d45499462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bcfbec7d2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bcfbec7d2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b832d1d27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b832d1d27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b416eee5b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b416eee5b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b416eee5b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b416eee5b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dd4ef4c72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dd4ef4c72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b416eee5b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b416eee5b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b8052d1d1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b8052d1d1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b808b9e62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b808b9e62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b8052d1d1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3b8052d1d1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b8635b61b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b8635b61b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D9N7QaIOkG8" TargetMode="Externa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ydKcaIE6O1k" TargetMode="Externa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20.png"/><Relationship Id="rId5" Type="http://schemas.openxmlformats.org/officeDocument/2006/relationships/hyperlink" Target="https://www.technoserve.org/blog/global-hunger-causes-effects-solutions/" TargetMode="External"/><Relationship Id="rId6" Type="http://schemas.openxmlformats.org/officeDocument/2006/relationships/hyperlink" Target="https://youtu.be/nw0BKZCFq7M?si=LyAQj-QydpGWuKei" TargetMode="External"/><Relationship Id="rId7" Type="http://schemas.openxmlformats.org/officeDocument/2006/relationships/hyperlink" Target="https://againstglobalhunger.org/global-hunger/how-does-hunger-affect-peopl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16.jpg"/><Relationship Id="rId5" Type="http://schemas.openxmlformats.org/officeDocument/2006/relationships/hyperlink" Target="https://youtu.be/oU_1hIRfTao?si=_Fb5W9j3jBEogxIs" TargetMode="External"/><Relationship Id="rId6" Type="http://schemas.openxmlformats.org/officeDocument/2006/relationships/hyperlink" Target="https://doi.org/10.1016/j.jad.2025.04.08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www.youtube.com/watch?v=JEtNxNW0bRU" TargetMode="Externa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24.jpg"/><Relationship Id="rId5" Type="http://schemas.openxmlformats.org/officeDocument/2006/relationships/hyperlink" Target="https://www.orfonline.org/research/rethinking-quality-education-perspectives-from-the-capability-approach" TargetMode="External"/><Relationship Id="rId6" Type="http://schemas.openxmlformats.org/officeDocument/2006/relationships/hyperlink" Target="https://journal.institercom-edu.org/index.php/asian/article/view/330/217" TargetMode="External"/><Relationship Id="rId7" Type="http://schemas.openxmlformats.org/officeDocument/2006/relationships/hyperlink" Target="https://journal.institercom-edu.org/index.php/asian/article/view/330/217" TargetMode="External"/><Relationship Id="rId8" Type="http://schemas.openxmlformats.org/officeDocument/2006/relationships/hyperlink" Target="https://youtu.be/AUayJytGu2E?si=urdgQQQPIOiQvO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hyperlink" Target="https://www.researchgate.net/publication/380366133_Gender_Equality_and_Rights_An_Analysis_of_Progress_and_Challenges" TargetMode="External"/><Relationship Id="rId6" Type="http://schemas.openxmlformats.org/officeDocument/2006/relationships/hyperlink" Target="https://www.intereconomics.eu/contents/year/2017/number/1/article/gender-equality-in-decision-making-positions-the-efficiency-gains.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7n9IOH0NvyY" TargetMode="Externa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hyperlink" Target="https://www.who.int/publications/i/item/9789240113978" TargetMode="External"/><Relationship Id="rId5" Type="http://schemas.openxmlformats.org/officeDocument/2006/relationships/hyperlink" Target="https://youtu.be/4mqc-xeTYUA?si=mkbdXa-ebt5Nx5aq" TargetMode="External"/><Relationship Id="rId6"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34.jpg"/><Relationship Id="rId5" Type="http://schemas.openxmlformats.org/officeDocument/2006/relationships/hyperlink" Target="https://doi.org/10.3390/eng5030067" TargetMode="External"/><Relationship Id="rId6" Type="http://schemas.openxmlformats.org/officeDocument/2006/relationships/hyperlink" Target="https://www.iea.org/reports/world-energy-outlook-202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hyperlink" Target="https://ourworldindata.org/what-is-economic-growth" TargetMode="External"/><Relationship Id="rId5" Type="http://schemas.openxmlformats.org/officeDocument/2006/relationships/hyperlink" Target="https://ourworldindata.org/what-is-economic-growth" TargetMode="External"/><Relationship Id="rId6" Type="http://schemas.openxmlformats.org/officeDocument/2006/relationships/hyperlink" Target="https://www.researchgate.net/profile/Lalatendu-Jena/publication/342698525_Outcomes_of_Meaningful_Work_in_the_Context_of_Indian_Blue-collar_Employees_The_Moderating_Role_of_Relational_Identification_and_Organisation-based_Self-esteem/links/5f44d3aa299bf13404f1864f/Outcomes-of-Meaningful-Work-in-the-Context-of-Indian-Blue-collar-Employees-The-Moderating-Role-of-Relational-Identification-and-Organisation-based-Self-esteem.pdf" TargetMode="External"/><Relationship Id="rId7"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youtube.com/watch?v=JUPrlfBoSzI" TargetMode="External"/><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hyperlink" Target="https://doi.org/10.1016/j.protcy.2012.02.116" TargetMode="External"/><Relationship Id="rId5" Type="http://schemas.openxmlformats.org/officeDocument/2006/relationships/hyperlink" Target="https://youtu.be/_ODsVX-FBG8?si=F2T26N_pDEP4R8Ed" TargetMode="External"/><Relationship Id="rId6" Type="http://schemas.openxmlformats.org/officeDocument/2006/relationships/hyperlink" Target="https://doi.org/10.3390/app15094655" TargetMode="External"/><Relationship Id="rId7"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hyperlink" Target="https://doi.org/10.1016/j.worlddev.2015.02.007" TargetMode="External"/><Relationship Id="rId6" Type="http://schemas.openxmlformats.org/officeDocument/2006/relationships/hyperlink" Target="https://blogs.worldbank.org/en/developmenttalk/beyond-income--a-multidimensional-approach-to-tackling-inequali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hyperlink" Target="https://youtu.be/ZMn-bCdThEg?si=YB3M8KzDXu2skLu-" TargetMode="External"/><Relationship Id="rId6" Type="http://schemas.openxmlformats.org/officeDocument/2006/relationships/hyperlink" Target="https://doi.org/10.3390/su16241106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hyperlink" Target="https://youtu.be/VaUXquivUwQ?si=GyDmTALdZuoi64-q" TargetMode="External"/><Relationship Id="rId5" Type="http://schemas.openxmlformats.org/officeDocument/2006/relationships/hyperlink" Target="https://youtu.be/VaUXquivUwQ?si=GyDmTALdZuoi64-q" TargetMode="External"/><Relationship Id="rId6" Type="http://schemas.openxmlformats.org/officeDocument/2006/relationships/hyperlink" Target="https://doi.org/10.1016/j.clrc.2025.100291" TargetMode="External"/><Relationship Id="rId7" Type="http://schemas.openxmlformats.org/officeDocument/2006/relationships/image" Target="../media/image4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jpg"/><Relationship Id="rId4" Type="http://schemas.openxmlformats.org/officeDocument/2006/relationships/image" Target="../media/image30.png"/><Relationship Id="rId5" Type="http://schemas.openxmlformats.org/officeDocument/2006/relationships/hyperlink" Target="https://reports.weforum.org/docs/WEF_State_of_Nature_and_Climate_2025.pdf" TargetMode="External"/><Relationship Id="rId6" Type="http://schemas.openxmlformats.org/officeDocument/2006/relationships/hyperlink" Target="https://www.wri.org/research/state-climate-action-2025" TargetMode="External"/><Relationship Id="rId7" Type="http://schemas.openxmlformats.org/officeDocument/2006/relationships/hyperlink" Target="https://youtu.be/GbQ_9GYCYvE?si=ksWlDHfmPaoBEOzy" TargetMode="External"/><Relationship Id="rId8" Type="http://schemas.openxmlformats.org/officeDocument/2006/relationships/hyperlink" Target="https://youtu.be/GbQ_9GYCYvE?si=ksWlDHfmPaoBEOz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youtube.com/watch?v=tRA2SfSk2Tc" TargetMode="External"/><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hyperlink" Target="https://youtu.be/RJc8PQNPyvE?si=3Z3N2sUSadqm5R2t" TargetMode="External"/><Relationship Id="rId5"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 Id="rId4" Type="http://schemas.openxmlformats.org/officeDocument/2006/relationships/hyperlink" Target="https://link.springer.com/article/10.1007/s42398-024-00330-y" TargetMode="External"/><Relationship Id="rId5" Type="http://schemas.openxmlformats.org/officeDocument/2006/relationships/hyperlink" Target="https://datatopics.worldbank.org/sdgatlas/archive/2020/goal-15-life-on-land/" TargetMode="External"/><Relationship Id="rId6" Type="http://schemas.openxmlformats.org/officeDocument/2006/relationships/hyperlink" Target="https://youtu.be/hlETaHivmyA?si=50jkBg_WzmzQmZof" TargetMode="External"/><Relationship Id="rId7"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hyperlink" Target="https://www.ohchr.org/en/stories/2025/10/innovating-peace-justice-and-strong-institutions" TargetMode="External"/><Relationship Id="rId5" Type="http://schemas.openxmlformats.org/officeDocument/2006/relationships/hyperlink" Target="https://youtu.be/PO_1m9dZIC0?si=bwnUErI-BsPtCOhr" TargetMode="External"/><Relationship Id="rId6" Type="http://schemas.openxmlformats.org/officeDocument/2006/relationships/hyperlink" Target="https://www.humanrightscareers.com/issues/10-reasons-why-social-justice-is-important/" TargetMode="External"/><Relationship Id="rId7" Type="http://schemas.openxmlformats.org/officeDocument/2006/relationships/image" Target="../media/image3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hyperlink" Target="https://www.iese.edu/insight/articles/cooperation-collaboration-alliances-business-society-government/" TargetMode="External"/><Relationship Id="rId5" Type="http://schemas.openxmlformats.org/officeDocument/2006/relationships/hyperlink" Target="https://youtu.be/TcF7qE0RuiQ?si=uIStTIYBQNa7kgBH" TargetMode="External"/><Relationship Id="rId6" Type="http://schemas.openxmlformats.org/officeDocument/2006/relationships/image" Target="../media/image4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hyperlink" Target="https://gss.iith.ac.in"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0.png"/><Relationship Id="rId4" Type="http://schemas.openxmlformats.org/officeDocument/2006/relationships/hyperlink" Target="https://gss.iith.ac.i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8.png"/><Relationship Id="rId4" Type="http://schemas.openxmlformats.org/officeDocument/2006/relationships/image" Target="../media/image46.png"/><Relationship Id="rId5" Type="http://schemas.openxmlformats.org/officeDocument/2006/relationships/hyperlink" Target="https://pr.iith.ac.in/pressrelease/CWM.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Nlf81-xkhME" TargetMode="Externa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youtube.com/watch?v=cBxN9E5f7pc" TargetMode="External"/><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iith.ac.in/assets/files/policies/IITH_Net_Zero_Campus_Policy_12_04_25.pdf" TargetMode="External"/><Relationship Id="rId4" Type="http://schemas.openxmlformats.org/officeDocument/2006/relationships/hyperlink" Target="https://www.iith.ac.in/assets/files/policies/IITH_Sustainability_Policy_Procurements_2025.pdf" TargetMode="External"/><Relationship Id="rId5" Type="http://schemas.openxmlformats.org/officeDocument/2006/relationships/hyperlink" Target="https://iith.ac.in/assets/files/policies/IITH_Anti-Bribery_and_Anti_Corruption_Policy_13_04_2025.pdf" TargetMode="External"/><Relationship Id="rId6" Type="http://schemas.openxmlformats.org/officeDocument/2006/relationships/hyperlink" Target="https://iith.ac.in/assets/files/policies/EDI_Policy_iith_2025.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RpqVmvMCmp0"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ww.google.com/search?q=Rio%2B20+Conference&amp;oq=When+did+UN+SDGs+were+pro&amp;gs_lcrp=EgZjaHJvbWUqBwgBECEYoAEyBggAEEUYOTIHCAEQIRigATIHCAIQIRigATIHCAMQIRigATIHCAQQIRigATIHCAUQIRiPAjIHCAYQIRiPAjIHCAcQIRiPAtIBCTEwODgwajBqNKgCALACAQ&amp;sourceid=chrome&amp;ie=UTF-8&amp;mstk=AUtExfAI7dH_SXXr3k1xi_LMcErjmL8wEB_SNQ6vyeCH0eysG58Fq40RpkaSxZDprQZ0TGzCgCHWscYFt0-BQpEnhGjPxaqyiDDbTDH7-lDvJeh9ubom0WMnqXO3FzpTXdF-G-e4lJs0b1aUr7hFk1T8ZwdE8AvbcSRJ1fUCcQ30Y_IG6y-XffypXsI9hV2E0KgqFvQ1&amp;csui=3&amp;ved=2ahUKEwik_cXsu42SAxUJRmwGHQFhA5wQgK4QegQIARA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hyperlink" Target="https://doi.org/10.3390/ijerph19063328" TargetMode="External"/><Relationship Id="rId5" Type="http://schemas.openxmlformats.org/officeDocument/2006/relationships/hyperlink" Target="https://youtu.be/7klu3qeXxBY?si=_r3y2dr1g-wZTT83" TargetMode="External"/><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0" y="83408"/>
            <a:ext cx="9144000" cy="2965500"/>
          </a:xfrm>
          <a:prstGeom prst="rect">
            <a:avLst/>
          </a:prstGeom>
          <a:noFill/>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chemeClr val="dk2"/>
                </a:solidFill>
                <a:latin typeface="Montserrat"/>
                <a:ea typeface="Montserrat"/>
                <a:cs typeface="Montserrat"/>
                <a:sym typeface="Montserrat"/>
              </a:rPr>
              <a:t>Sustainability at IITH</a:t>
            </a:r>
            <a:endParaRPr b="1">
              <a:solidFill>
                <a:schemeClr val="dk2"/>
              </a:solidFill>
              <a:latin typeface="Montserrat"/>
              <a:ea typeface="Montserrat"/>
              <a:cs typeface="Montserrat"/>
              <a:sym typeface="Montserrat"/>
            </a:endParaRPr>
          </a:p>
        </p:txBody>
      </p:sp>
      <p:sp>
        <p:nvSpPr>
          <p:cNvPr id="55" name="Google Shape;55;p13"/>
          <p:cNvSpPr txBox="1"/>
          <p:nvPr>
            <p:ph idx="1" type="subTitle"/>
          </p:nvPr>
        </p:nvSpPr>
        <p:spPr>
          <a:xfrm>
            <a:off x="0" y="3308525"/>
            <a:ext cx="9144000" cy="1835100"/>
          </a:xfrm>
          <a:prstGeom prst="rect">
            <a:avLst/>
          </a:prstGeom>
          <a:solidFill>
            <a:srgbClr val="0097A7"/>
          </a:solidFill>
        </p:spPr>
        <p:txBody>
          <a:bodyPr anchorCtr="0" anchor="t" bIns="91425" lIns="91425" spcFirstLastPara="1" rIns="91425" wrap="square" tIns="91425">
            <a:noAutofit/>
          </a:bodyPr>
          <a:lstStyle/>
          <a:p>
            <a:pPr indent="0" lvl="0" marL="0" rtl="0" algn="ctr">
              <a:lnSpc>
                <a:spcPct val="150000"/>
              </a:lnSpc>
              <a:spcBef>
                <a:spcPts val="0"/>
              </a:spcBef>
              <a:spcAft>
                <a:spcPts val="0"/>
              </a:spcAft>
              <a:buSzPts val="605"/>
              <a:buNone/>
            </a:pPr>
            <a:r>
              <a:rPr b="1" lang="en" sz="2240">
                <a:solidFill>
                  <a:schemeClr val="lt1"/>
                </a:solidFill>
                <a:latin typeface="Montserrat"/>
                <a:ea typeface="Montserrat"/>
                <a:cs typeface="Montserrat"/>
                <a:sym typeface="Montserrat"/>
              </a:rPr>
              <a:t>Sustainability Committee </a:t>
            </a:r>
            <a:endParaRPr b="1" sz="2240">
              <a:solidFill>
                <a:schemeClr val="lt1"/>
              </a:solidFill>
              <a:latin typeface="Montserrat"/>
              <a:ea typeface="Montserrat"/>
              <a:cs typeface="Montserrat"/>
              <a:sym typeface="Montserrat"/>
            </a:endParaRPr>
          </a:p>
          <a:p>
            <a:pPr indent="0" lvl="0" marL="0" rtl="0" algn="ctr">
              <a:lnSpc>
                <a:spcPct val="150000"/>
              </a:lnSpc>
              <a:spcBef>
                <a:spcPts val="0"/>
              </a:spcBef>
              <a:spcAft>
                <a:spcPts val="0"/>
              </a:spcAft>
              <a:buSzPts val="605"/>
              <a:buNone/>
            </a:pPr>
            <a:r>
              <a:rPr b="1" lang="en" sz="2240">
                <a:solidFill>
                  <a:schemeClr val="lt1"/>
                </a:solidFill>
                <a:latin typeface="Montserrat"/>
                <a:ea typeface="Montserrat"/>
                <a:cs typeface="Montserrat"/>
                <a:sym typeface="Montserrat"/>
              </a:rPr>
              <a:t>IIT Hyderabad</a:t>
            </a:r>
            <a:endParaRPr b="1" sz="2240">
              <a:solidFill>
                <a:schemeClr val="lt1"/>
              </a:solidFill>
              <a:latin typeface="Montserrat"/>
              <a:ea typeface="Montserrat"/>
              <a:cs typeface="Montserrat"/>
              <a:sym typeface="Montserrat"/>
            </a:endParaRPr>
          </a:p>
        </p:txBody>
      </p:sp>
      <p:pic>
        <p:nvPicPr>
          <p:cNvPr id="56" name="Google Shape;56;p13" title="IITH Logo_trilingual-Vertical version.png"/>
          <p:cNvPicPr preferRelativeResize="0"/>
          <p:nvPr/>
        </p:nvPicPr>
        <p:blipFill>
          <a:blip r:embed="rId3">
            <a:alphaModFix/>
          </a:blip>
          <a:stretch>
            <a:fillRect/>
          </a:stretch>
        </p:blipFill>
        <p:spPr>
          <a:xfrm>
            <a:off x="3640612" y="197300"/>
            <a:ext cx="1862775" cy="18785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descr="Explore the paradox of welfare programs, and learn how they inadvertently reinforce generational poverty, and what we can do to fix them.&#10;&#10;--&#10;&#10;Imagine that you’ve been unemployed for months. Government benefit programs have helped you cover your expenses, but you’re barely getting by. Finally, you receive a paycheck— but there’s a catch. Your new job pays enough to disqualify you from benefit programs, but not enough to cover your costs. So how do we design benefit programs that don’t penalize you for working? Ann-Helén Bay investigates.&#10;&#10;Lesson by Ann-Helén Bay, directed by Avi Ofer.&#10;&#10;Support Our Non-Profit Mission&#10;----------------------------------------------&#10;Support us on Patreon: http://bit.ly/TEDEdPatreon&#10;Check out our merch: http://bit.ly/TEDEDShop&#10;----------------------------------------------&#10;&#10;Connect With Us&#10;----------------------------------------------&#10;Sign up for our newsletter: http://bit.ly/TEDEdNewsletter&#10;Follow us on Facebook: http://bit.ly/TEDEdFacebook&#10;Find us on Twitter: http://bit.ly/TEDEdTwitter&#10;Peep us on Instagram: http://bit.ly/TEDEdInstagram&#10;----------------------------------------------&#10;&#10;Keep Learning&#10;----------------------------------------------&#10;View full lesson: https://ed.ted.com/lessons/why-is-it-so-hard-to-escape-poverty-ann-helen-bay&#10;Dig deeper with additional resources: https://ed.ted.com/lessons/why-is-it-so-hard-to-escape-poverty-ann-helen-bay#digdeeper&#10;&#10;Animator's website: https://aviofer.com&#10;----------------------------------------------&#10;&#10;Thank you so much to our patrons for your support! Without you this video would not be possible! Sid, Kent Logan, Alexandra Panzer, John Hellmann, Poompak Meephian, Chuck Wofford, Daniel Erickson, frank goto, Jayson Hauschild, J D Wallace, Marq Short, Chen Jun Xiang, Adam Pagan, Paul Schultz, Behzad Farhanieh, Anders Sørheim, Wes Winn, Conder Shou, BrushReads, Matt Kennedy, Jonah Dobbs, ntiger, Noname, Hansan Hu, Cameron Burkle, Dhanwanth Varadhan, David D, Zuko Gameplays, Jonathan Bates JBZ, Aria Smith, Mac Hyney, Keith Ellison, robin valero walters, Camehira, Lynne Truesdale, Gatsby Dkdc, Matthew Neal, Jayson Gasper Ayson, Maxwell Ramsby, Dmitry Yuryev, Denis Chon, Julian Oberhofer, Monte Carroll, Eddy, Jay M, Constantino Victor Delgado, Andrea Galvagni, Andrew Tweddle, Laurel-Ann Rice and Fernando A. Endo." id="128" name="Google Shape;128;p22" title="Why is it so hard to escape poverty? - Ann-Helén Bay">
            <a:hlinkClick r:id="rId3"/>
          </p:cNvPr>
          <p:cNvPicPr preferRelativeResize="0"/>
          <p:nvPr/>
        </p:nvPicPr>
        <p:blipFill>
          <a:blip r:embed="rId4">
            <a:alphaModFix/>
          </a:blip>
          <a:stretch>
            <a:fillRect/>
          </a:stretch>
        </p:blipFill>
        <p:spPr>
          <a:xfrm>
            <a:off x="0" y="0"/>
            <a:ext cx="9144000" cy="51434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quot;Ideas can and do change the world,&quot; says historian Rutger Bregman, sharing his case for a provocative one: guaranteed basic income. Learn more about the idea's 500-year history and a forgotten modern experiment where it actually worked -- and imagine how much energy and talent we would unleash if we got rid of poverty once and for all.&#10;&#10;The TED Talks channel features the best talks and performances from the TED Conference, where the world's leading thinkers and doers give the talk of their lives in 18 minutes (or less). Look for talks on Technology, Entertainment and Design -- plus science, business, global issues, the arts and more.&#10;&#10;Follow TED on Twitter: http://www.twitter.com/TEDTalks&#10;Like TED on Facebook: https://www.facebook.com/TED&#10;&#10;Subscribe to our channel: https://www.youtube.com/TED" id="133" name="Google Shape;133;p23" title="Poverty isn't a lack of character; it's a lack of cash | Rutger Bregman">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4" title="Sandy_F&amp;D-02_Single-05.jpg"/>
          <p:cNvPicPr preferRelativeResize="0"/>
          <p:nvPr/>
        </p:nvPicPr>
        <p:blipFill>
          <a:blip r:embed="rId3">
            <a:alphaModFix/>
          </a:blip>
          <a:stretch>
            <a:fillRect/>
          </a:stretch>
        </p:blipFill>
        <p:spPr>
          <a:xfrm>
            <a:off x="6902838" y="2857200"/>
            <a:ext cx="2105098" cy="2105098"/>
          </a:xfrm>
          <a:prstGeom prst="rect">
            <a:avLst/>
          </a:prstGeom>
          <a:noFill/>
          <a:ln>
            <a:noFill/>
          </a:ln>
        </p:spPr>
      </p:pic>
      <p:sp>
        <p:nvSpPr>
          <p:cNvPr id="139" name="Google Shape;139;p24"/>
          <p:cNvSpPr/>
          <p:nvPr/>
        </p:nvSpPr>
        <p:spPr>
          <a:xfrm>
            <a:off x="6766800" y="0"/>
            <a:ext cx="2377200" cy="2733600"/>
          </a:xfrm>
          <a:prstGeom prst="rect">
            <a:avLst/>
          </a:prstGeom>
          <a:solidFill>
            <a:srgbClr val="DDA63A"/>
          </a:solidFill>
          <a:ln cap="flat" cmpd="sng" w="9525">
            <a:solidFill>
              <a:srgbClr val="DDA63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40" name="Google Shape;140;p24" title="TheGlobalGoals_Icons_Color_Goal_2.png"/>
          <p:cNvPicPr preferRelativeResize="0"/>
          <p:nvPr/>
        </p:nvPicPr>
        <p:blipFill rotWithShape="1">
          <a:blip r:embed="rId4">
            <a:alphaModFix/>
          </a:blip>
          <a:srcRect b="0" l="0" r="0" t="0"/>
          <a:stretch/>
        </p:blipFill>
        <p:spPr>
          <a:xfrm>
            <a:off x="7049350" y="453775"/>
            <a:ext cx="1812075" cy="1812075"/>
          </a:xfrm>
          <a:prstGeom prst="rect">
            <a:avLst/>
          </a:prstGeom>
          <a:noFill/>
          <a:ln>
            <a:noFill/>
          </a:ln>
        </p:spPr>
      </p:pic>
      <p:sp>
        <p:nvSpPr>
          <p:cNvPr id="141" name="Google Shape;141;p24"/>
          <p:cNvSpPr txBox="1"/>
          <p:nvPr/>
        </p:nvSpPr>
        <p:spPr>
          <a:xfrm>
            <a:off x="285750" y="177550"/>
            <a:ext cx="58701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DDA63A"/>
                </a:solidFill>
                <a:latin typeface="Montserrat"/>
                <a:ea typeface="Montserrat"/>
                <a:cs typeface="Montserrat"/>
                <a:sym typeface="Montserrat"/>
              </a:rPr>
              <a:t>How hunger survives in a world that produces enough food!</a:t>
            </a:r>
            <a:endParaRPr b="1" sz="1100">
              <a:solidFill>
                <a:schemeClr val="dk1"/>
              </a:solidFill>
            </a:endParaRPr>
          </a:p>
        </p:txBody>
      </p:sp>
      <p:cxnSp>
        <p:nvCxnSpPr>
          <p:cNvPr id="142" name="Google Shape;142;p24"/>
          <p:cNvCxnSpPr/>
          <p:nvPr/>
        </p:nvCxnSpPr>
        <p:spPr>
          <a:xfrm flipH="1" rot="10800000">
            <a:off x="285750" y="924850"/>
            <a:ext cx="5870100" cy="2400"/>
          </a:xfrm>
          <a:prstGeom prst="straightConnector1">
            <a:avLst/>
          </a:prstGeom>
          <a:noFill/>
          <a:ln cap="flat" cmpd="sng" w="9525">
            <a:solidFill>
              <a:srgbClr val="DDA63A"/>
            </a:solidFill>
            <a:prstDash val="solid"/>
            <a:round/>
            <a:headEnd len="med" w="med" type="none"/>
            <a:tailEnd len="med" w="med" type="none"/>
          </a:ln>
        </p:spPr>
      </p:cxnSp>
      <p:sp>
        <p:nvSpPr>
          <p:cNvPr id="143" name="Google Shape;143;p24"/>
          <p:cNvSpPr txBox="1"/>
          <p:nvPr/>
        </p:nvSpPr>
        <p:spPr>
          <a:xfrm>
            <a:off x="285750" y="9272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DA63A"/>
                </a:solidFill>
                <a:latin typeface="Montserrat SemiBold"/>
                <a:ea typeface="Montserrat SemiBold"/>
                <a:cs typeface="Montserrat SemiBold"/>
                <a:sym typeface="Montserrat SemiBold"/>
              </a:rPr>
              <a:t>THE PARADOX</a:t>
            </a:r>
            <a:endParaRPr sz="1300">
              <a:solidFill>
                <a:srgbClr val="DDA63A"/>
              </a:solidFill>
              <a:latin typeface="Montserrat SemiBold"/>
              <a:ea typeface="Montserrat SemiBold"/>
              <a:cs typeface="Montserrat SemiBold"/>
              <a:sym typeface="Montserrat SemiBold"/>
            </a:endParaRPr>
          </a:p>
        </p:txBody>
      </p:sp>
      <p:sp>
        <p:nvSpPr>
          <p:cNvPr id="144" name="Google Shape;144;p24"/>
          <p:cNvSpPr txBox="1"/>
          <p:nvPr/>
        </p:nvSpPr>
        <p:spPr>
          <a:xfrm>
            <a:off x="285750" y="1181100"/>
            <a:ext cx="2867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The world </a:t>
            </a:r>
            <a:r>
              <a:rPr lang="en" sz="1000">
                <a:solidFill>
                  <a:srgbClr val="DDA63A"/>
                </a:solidFill>
                <a:latin typeface="Montserrat SemiBold"/>
                <a:ea typeface="Montserrat SemiBold"/>
                <a:cs typeface="Montserrat SemiBold"/>
                <a:sym typeface="Montserrat SemiBold"/>
              </a:rPr>
              <a:t>produces more than enough</a:t>
            </a:r>
            <a:r>
              <a:rPr lang="en" sz="1000">
                <a:latin typeface="Montserrat Medium"/>
                <a:ea typeface="Montserrat Medium"/>
                <a:cs typeface="Montserrat Medium"/>
                <a:sym typeface="Montserrat Medium"/>
              </a:rPr>
              <a:t> food to feed everyone.</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Yet </a:t>
            </a:r>
            <a:r>
              <a:rPr lang="en" sz="1000">
                <a:solidFill>
                  <a:srgbClr val="DDA63A"/>
                </a:solidFill>
                <a:latin typeface="Montserrat SemiBold"/>
                <a:ea typeface="Montserrat SemiBold"/>
                <a:cs typeface="Montserrat SemiBold"/>
                <a:sym typeface="Montserrat SemiBold"/>
              </a:rPr>
              <a:t>hunger persists</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This is not a failure of production.</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It is a </a:t>
            </a:r>
            <a:r>
              <a:rPr lang="en" sz="1000">
                <a:solidFill>
                  <a:srgbClr val="DDA63A"/>
                </a:solidFill>
                <a:latin typeface="Montserrat SemiBold"/>
                <a:ea typeface="Montserrat SemiBold"/>
                <a:cs typeface="Montserrat SemiBold"/>
                <a:sym typeface="Montserrat SemiBold"/>
              </a:rPr>
              <a:t>failure of systems</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p:txBody>
      </p:sp>
      <p:cxnSp>
        <p:nvCxnSpPr>
          <p:cNvPr id="145" name="Google Shape;145;p24"/>
          <p:cNvCxnSpPr/>
          <p:nvPr/>
        </p:nvCxnSpPr>
        <p:spPr>
          <a:xfrm>
            <a:off x="3276600" y="1095375"/>
            <a:ext cx="9000" cy="3744600"/>
          </a:xfrm>
          <a:prstGeom prst="straightConnector1">
            <a:avLst/>
          </a:prstGeom>
          <a:noFill/>
          <a:ln cap="flat" cmpd="sng" w="9525">
            <a:solidFill>
              <a:srgbClr val="DDA63A"/>
            </a:solidFill>
            <a:prstDash val="solid"/>
            <a:round/>
            <a:headEnd len="med" w="med" type="none"/>
            <a:tailEnd len="med" w="med" type="none"/>
          </a:ln>
        </p:spPr>
      </p:cxnSp>
      <p:sp>
        <p:nvSpPr>
          <p:cNvPr id="146" name="Google Shape;146;p24"/>
          <p:cNvSpPr txBox="1"/>
          <p:nvPr/>
        </p:nvSpPr>
        <p:spPr>
          <a:xfrm>
            <a:off x="3289350" y="927250"/>
            <a:ext cx="3264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DA63A"/>
                </a:solidFill>
                <a:latin typeface="Montserrat SemiBold"/>
                <a:ea typeface="Montserrat SemiBold"/>
                <a:cs typeface="Montserrat SemiBold"/>
                <a:sym typeface="Montserrat SemiBold"/>
              </a:rPr>
              <a:t>WHAT HUNGER LOOKS LIKE TODAY</a:t>
            </a:r>
            <a:endParaRPr sz="1300">
              <a:solidFill>
                <a:srgbClr val="DDA63A"/>
              </a:solidFill>
              <a:latin typeface="Montserrat SemiBold"/>
              <a:ea typeface="Montserrat SemiBold"/>
              <a:cs typeface="Montserrat SemiBold"/>
              <a:sym typeface="Montserrat SemiBold"/>
            </a:endParaRPr>
          </a:p>
        </p:txBody>
      </p:sp>
      <p:sp>
        <p:nvSpPr>
          <p:cNvPr id="147" name="Google Shape;147;p24"/>
          <p:cNvSpPr txBox="1"/>
          <p:nvPr/>
        </p:nvSpPr>
        <p:spPr>
          <a:xfrm>
            <a:off x="3285750" y="1181100"/>
            <a:ext cx="32643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Hunger is often </a:t>
            </a:r>
            <a:r>
              <a:rPr lang="en" sz="1000">
                <a:solidFill>
                  <a:srgbClr val="DDA63A"/>
                </a:solidFill>
                <a:latin typeface="Montserrat SemiBold"/>
                <a:ea typeface="Montserrat SemiBold"/>
                <a:cs typeface="Montserrat SemiBold"/>
                <a:sym typeface="Montserrat SemiBold"/>
              </a:rPr>
              <a:t>treated as a humanitarian emergency</a:t>
            </a:r>
            <a:r>
              <a:rPr lang="en" sz="1000">
                <a:latin typeface="Montserrat Medium"/>
                <a:ea typeface="Montserrat Medium"/>
                <a:cs typeface="Montserrat Medium"/>
                <a:sym typeface="Montserrat Medium"/>
              </a:rPr>
              <a:t>. But most </a:t>
            </a:r>
            <a:r>
              <a:rPr lang="en" sz="1000">
                <a:solidFill>
                  <a:srgbClr val="DDA63A"/>
                </a:solidFill>
                <a:latin typeface="Montserrat SemiBold"/>
                <a:ea typeface="Montserrat SemiBold"/>
                <a:cs typeface="Montserrat SemiBold"/>
                <a:sym typeface="Montserrat SemiBold"/>
              </a:rPr>
              <a:t>hunger today is chronic</a:t>
            </a:r>
            <a:r>
              <a:rPr lang="en" sz="1000">
                <a:latin typeface="Montserrat Medium"/>
                <a:ea typeface="Montserrat Medium"/>
                <a:cs typeface="Montserrat Medium"/>
                <a:sym typeface="Montserrat Medium"/>
              </a:rPr>
              <a:t>, not dramatic.</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It is shaped by:</a:t>
            </a:r>
            <a:endParaRPr sz="1000">
              <a:latin typeface="Montserrat Medium"/>
              <a:ea typeface="Montserrat Medium"/>
              <a:cs typeface="Montserrat Medium"/>
              <a:sym typeface="Montserrat Medium"/>
            </a:endParaRPr>
          </a:p>
          <a:p>
            <a:pPr indent="-177800" lvl="0" marL="228600" rtl="0" algn="l">
              <a:lnSpc>
                <a:spcPct val="115000"/>
              </a:lnSpc>
              <a:spcBef>
                <a:spcPts val="0"/>
              </a:spcBef>
              <a:spcAft>
                <a:spcPts val="0"/>
              </a:spcAft>
              <a:buClr>
                <a:schemeClr val="dk1"/>
              </a:buClr>
              <a:buSzPts val="1000"/>
              <a:buFont typeface="Montserrat SemiBold"/>
              <a:buChar char="●"/>
            </a:pPr>
            <a:r>
              <a:rPr lang="en" sz="1000">
                <a:solidFill>
                  <a:srgbClr val="DDA63A"/>
                </a:solidFill>
                <a:latin typeface="Montserrat SemiBold"/>
                <a:ea typeface="Montserrat SemiBold"/>
                <a:cs typeface="Montserrat SemiBold"/>
                <a:sym typeface="Montserrat SemiBold"/>
              </a:rPr>
              <a:t>income instability</a:t>
            </a:r>
            <a:endParaRPr sz="1000">
              <a:solidFill>
                <a:srgbClr val="DDA63A"/>
              </a:solidFill>
              <a:latin typeface="Montserrat SemiBold"/>
              <a:ea typeface="Montserrat SemiBold"/>
              <a:cs typeface="Montserrat SemiBold"/>
              <a:sym typeface="Montserrat SemiBold"/>
            </a:endParaRPr>
          </a:p>
          <a:p>
            <a:pPr indent="-177800" lvl="0" marL="228600" rtl="0" algn="l">
              <a:lnSpc>
                <a:spcPct val="115000"/>
              </a:lnSpc>
              <a:spcBef>
                <a:spcPts val="0"/>
              </a:spcBef>
              <a:spcAft>
                <a:spcPts val="0"/>
              </a:spcAft>
              <a:buClr>
                <a:schemeClr val="dk1"/>
              </a:buClr>
              <a:buSzPts val="1000"/>
              <a:buFont typeface="Montserrat SemiBold"/>
              <a:buChar char="●"/>
            </a:pPr>
            <a:r>
              <a:rPr lang="en" sz="1000">
                <a:solidFill>
                  <a:srgbClr val="DDA63A"/>
                </a:solidFill>
                <a:latin typeface="Montserrat SemiBold"/>
                <a:ea typeface="Montserrat SemiBold"/>
                <a:cs typeface="Montserrat SemiBold"/>
                <a:sym typeface="Montserrat SemiBold"/>
              </a:rPr>
              <a:t>rising food prices</a:t>
            </a:r>
            <a:endParaRPr sz="1000">
              <a:solidFill>
                <a:srgbClr val="DDA63A"/>
              </a:solidFill>
              <a:latin typeface="Montserrat SemiBold"/>
              <a:ea typeface="Montserrat SemiBold"/>
              <a:cs typeface="Montserrat SemiBold"/>
              <a:sym typeface="Montserrat SemiBold"/>
            </a:endParaRPr>
          </a:p>
          <a:p>
            <a:pPr indent="-177800" lvl="0" marL="228600" rtl="0" algn="l">
              <a:lnSpc>
                <a:spcPct val="115000"/>
              </a:lnSpc>
              <a:spcBef>
                <a:spcPts val="0"/>
              </a:spcBef>
              <a:spcAft>
                <a:spcPts val="0"/>
              </a:spcAft>
              <a:buClr>
                <a:schemeClr val="dk1"/>
              </a:buClr>
              <a:buSzPts val="1000"/>
              <a:buFont typeface="Montserrat SemiBold"/>
              <a:buChar char="●"/>
            </a:pPr>
            <a:r>
              <a:rPr lang="en" sz="1000">
                <a:solidFill>
                  <a:srgbClr val="DDA63A"/>
                </a:solidFill>
                <a:latin typeface="Montserrat SemiBold"/>
                <a:ea typeface="Montserrat SemiBold"/>
                <a:cs typeface="Montserrat SemiBold"/>
                <a:sym typeface="Montserrat SemiBold"/>
              </a:rPr>
              <a:t>fragile supply chains</a:t>
            </a:r>
            <a:endParaRPr sz="1000">
              <a:solidFill>
                <a:srgbClr val="DDA63A"/>
              </a:solidFill>
              <a:latin typeface="Montserrat SemiBold"/>
              <a:ea typeface="Montserrat SemiBold"/>
              <a:cs typeface="Montserrat SemiBold"/>
              <a:sym typeface="Montserrat SemiBold"/>
            </a:endParaRPr>
          </a:p>
          <a:p>
            <a:pPr indent="-177800" lvl="0" marL="228600" rtl="0" algn="l">
              <a:lnSpc>
                <a:spcPct val="115000"/>
              </a:lnSpc>
              <a:spcBef>
                <a:spcPts val="0"/>
              </a:spcBef>
              <a:spcAft>
                <a:spcPts val="0"/>
              </a:spcAft>
              <a:buClr>
                <a:schemeClr val="dk1"/>
              </a:buClr>
              <a:buSzPts val="1000"/>
              <a:buFont typeface="Montserrat SemiBold"/>
              <a:buChar char="●"/>
            </a:pPr>
            <a:r>
              <a:rPr lang="en" sz="1000">
                <a:solidFill>
                  <a:srgbClr val="DDA63A"/>
                </a:solidFill>
                <a:latin typeface="Montserrat SemiBold"/>
                <a:ea typeface="Montserrat SemiBold"/>
                <a:cs typeface="Montserrat SemiBold"/>
                <a:sym typeface="Montserrat SemiBold"/>
              </a:rPr>
              <a:t>climate stress on agriculture</a:t>
            </a:r>
            <a:endParaRPr sz="1000">
              <a:solidFill>
                <a:srgbClr val="DDA63A"/>
              </a:solidFill>
              <a:latin typeface="Montserrat SemiBold"/>
              <a:ea typeface="Montserrat SemiBold"/>
              <a:cs typeface="Montserrat SemiBold"/>
              <a:sym typeface="Montserrat SemiBold"/>
            </a:endParaRPr>
          </a:p>
          <a:p>
            <a:pPr indent="-177800" lvl="0" marL="228600" rtl="0" algn="l">
              <a:lnSpc>
                <a:spcPct val="115000"/>
              </a:lnSpc>
              <a:spcBef>
                <a:spcPts val="0"/>
              </a:spcBef>
              <a:spcAft>
                <a:spcPts val="0"/>
              </a:spcAft>
              <a:buClr>
                <a:schemeClr val="dk1"/>
              </a:buClr>
              <a:buSzPts val="1000"/>
              <a:buFont typeface="Montserrat SemiBold"/>
              <a:buChar char="●"/>
            </a:pPr>
            <a:r>
              <a:rPr lang="en" sz="1000">
                <a:solidFill>
                  <a:srgbClr val="DDA63A"/>
                </a:solidFill>
                <a:latin typeface="Montserrat SemiBold"/>
                <a:ea typeface="Montserrat SemiBold"/>
                <a:cs typeface="Montserrat SemiBold"/>
                <a:sym typeface="Montserrat SemiBold"/>
              </a:rPr>
              <a:t>food systems optimized for profit, not nourishment</a:t>
            </a:r>
            <a:endParaRPr sz="1000">
              <a:solidFill>
                <a:srgbClr val="DDA63A"/>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solidFill>
                <a:srgbClr val="DDA63A"/>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latin typeface="Montserrat Medium"/>
                <a:ea typeface="Montserrat Medium"/>
                <a:cs typeface="Montserrat Medium"/>
                <a:sym typeface="Montserrat Medium"/>
              </a:rPr>
              <a:t>This is why food waste and hunger can exist side by side.</a:t>
            </a:r>
            <a:endParaRPr sz="1000">
              <a:latin typeface="Montserrat Medium"/>
              <a:ea typeface="Montserrat Medium"/>
              <a:cs typeface="Montserrat Medium"/>
              <a:sym typeface="Montserrat Medium"/>
            </a:endParaRPr>
          </a:p>
        </p:txBody>
      </p:sp>
      <p:sp>
        <p:nvSpPr>
          <p:cNvPr id="148" name="Google Shape;148;p24"/>
          <p:cNvSpPr txBox="1"/>
          <p:nvPr/>
        </p:nvSpPr>
        <p:spPr>
          <a:xfrm>
            <a:off x="285750" y="244320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DA63A"/>
                </a:solidFill>
                <a:latin typeface="Montserrat SemiBold"/>
                <a:ea typeface="Montserrat SemiBold"/>
                <a:cs typeface="Montserrat SemiBold"/>
                <a:sym typeface="Montserrat SemiBold"/>
              </a:rPr>
              <a:t>WHY THIS MATTERS EVEN IF YOU ARE NOT HUNGRY</a:t>
            </a:r>
            <a:endParaRPr sz="1300">
              <a:solidFill>
                <a:srgbClr val="DDA63A"/>
              </a:solidFill>
              <a:latin typeface="Montserrat SemiBold"/>
              <a:ea typeface="Montserrat SemiBold"/>
              <a:cs typeface="Montserrat SemiBold"/>
              <a:sym typeface="Montserrat SemiBold"/>
            </a:endParaRPr>
          </a:p>
        </p:txBody>
      </p:sp>
      <p:cxnSp>
        <p:nvCxnSpPr>
          <p:cNvPr id="149" name="Google Shape;149;p24"/>
          <p:cNvCxnSpPr/>
          <p:nvPr/>
        </p:nvCxnSpPr>
        <p:spPr>
          <a:xfrm>
            <a:off x="296539" y="2443210"/>
            <a:ext cx="2845500" cy="0"/>
          </a:xfrm>
          <a:prstGeom prst="straightConnector1">
            <a:avLst/>
          </a:prstGeom>
          <a:noFill/>
          <a:ln cap="flat" cmpd="sng" w="9525">
            <a:solidFill>
              <a:srgbClr val="DDA63A"/>
            </a:solidFill>
            <a:prstDash val="solid"/>
            <a:round/>
            <a:headEnd len="med" w="med" type="none"/>
            <a:tailEnd len="med" w="med" type="none"/>
          </a:ln>
        </p:spPr>
      </p:cxnSp>
      <p:sp>
        <p:nvSpPr>
          <p:cNvPr id="150" name="Google Shape;150;p24"/>
          <p:cNvSpPr txBox="1"/>
          <p:nvPr/>
        </p:nvSpPr>
        <p:spPr>
          <a:xfrm>
            <a:off x="285750" y="2904375"/>
            <a:ext cx="2867100" cy="175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Hunger does not stay contained.</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solidFill>
                  <a:srgbClr val="DDA63A"/>
                </a:solidFill>
                <a:latin typeface="Montserrat SemiBold"/>
                <a:ea typeface="Montserrat SemiBold"/>
                <a:cs typeface="Montserrat SemiBold"/>
                <a:sym typeface="Montserrat SemiBold"/>
              </a:rPr>
              <a:t>It weakens learning outcomes.</a:t>
            </a:r>
            <a:br>
              <a:rPr lang="en" sz="1000">
                <a:solidFill>
                  <a:srgbClr val="DDA63A"/>
                </a:solidFill>
                <a:latin typeface="Montserrat SemiBold"/>
                <a:ea typeface="Montserrat SemiBold"/>
                <a:cs typeface="Montserrat SemiBold"/>
                <a:sym typeface="Montserrat SemiBold"/>
              </a:rPr>
            </a:br>
            <a:r>
              <a:rPr lang="en" sz="1000">
                <a:solidFill>
                  <a:srgbClr val="DDA63A"/>
                </a:solidFill>
                <a:latin typeface="Montserrat SemiBold"/>
                <a:ea typeface="Montserrat SemiBold"/>
                <a:cs typeface="Montserrat SemiBold"/>
                <a:sym typeface="Montserrat SemiBold"/>
              </a:rPr>
              <a:t>It reduces productivity.</a:t>
            </a:r>
            <a:br>
              <a:rPr lang="en" sz="1000">
                <a:solidFill>
                  <a:srgbClr val="DDA63A"/>
                </a:solidFill>
                <a:latin typeface="Montserrat SemiBold"/>
                <a:ea typeface="Montserrat SemiBold"/>
                <a:cs typeface="Montserrat SemiBold"/>
                <a:sym typeface="Montserrat SemiBold"/>
              </a:rPr>
            </a:br>
            <a:r>
              <a:rPr lang="en" sz="1000">
                <a:solidFill>
                  <a:srgbClr val="DDA63A"/>
                </a:solidFill>
                <a:latin typeface="Montserrat SemiBold"/>
                <a:ea typeface="Montserrat SemiBold"/>
                <a:cs typeface="Montserrat SemiBold"/>
                <a:sym typeface="Montserrat SemiBold"/>
              </a:rPr>
              <a:t>It strains healthcare systems.</a:t>
            </a:r>
            <a:br>
              <a:rPr lang="en" sz="1000">
                <a:solidFill>
                  <a:srgbClr val="DDA63A"/>
                </a:solidFill>
                <a:latin typeface="Montserrat SemiBold"/>
                <a:ea typeface="Montserrat SemiBold"/>
                <a:cs typeface="Montserrat SemiBold"/>
                <a:sym typeface="Montserrat SemiBold"/>
              </a:rPr>
            </a:br>
            <a:r>
              <a:rPr lang="en" sz="1000">
                <a:solidFill>
                  <a:srgbClr val="DDA63A"/>
                </a:solidFill>
                <a:latin typeface="Montserrat SemiBold"/>
                <a:ea typeface="Montserrat SemiBold"/>
                <a:cs typeface="Montserrat SemiBold"/>
                <a:sym typeface="Montserrat SemiBold"/>
              </a:rPr>
              <a:t>It increases vulnerability to shocks.</a:t>
            </a:r>
            <a:endParaRPr sz="1000">
              <a:solidFill>
                <a:srgbClr val="DDA63A"/>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Clr>
                <a:schemeClr val="dk1"/>
              </a:buClr>
              <a:buSzPts val="1100"/>
              <a:buFont typeface="Arial"/>
              <a:buNone/>
            </a:pPr>
            <a:r>
              <a:t/>
            </a:r>
            <a:endParaRPr sz="1000">
              <a:solidFill>
                <a:srgbClr val="DDA63A"/>
              </a:solidFill>
              <a:latin typeface="Montserrat SemiBold"/>
              <a:ea typeface="Montserrat SemiBold"/>
              <a:cs typeface="Montserrat SemiBold"/>
              <a:sym typeface="Montserrat SemiBold"/>
            </a:endParaRPr>
          </a:p>
          <a:p>
            <a:pPr indent="0" lvl="0" marL="0" rtl="0" algn="l">
              <a:lnSpc>
                <a:spcPct val="115000"/>
              </a:lnSpc>
              <a:spcBef>
                <a:spcPts val="0"/>
              </a:spcBef>
              <a:spcAft>
                <a:spcPts val="1200"/>
              </a:spcAft>
              <a:buNone/>
            </a:pPr>
            <a:r>
              <a:rPr lang="en" sz="1000">
                <a:latin typeface="Montserrat Medium"/>
                <a:ea typeface="Montserrat Medium"/>
                <a:cs typeface="Montserrat Medium"/>
                <a:sym typeface="Montserrat Medium"/>
              </a:rPr>
              <a:t>A society that tolerates widespread undernourishment pays the cost later in invisible ways.</a:t>
            </a:r>
            <a:endParaRPr sz="1000">
              <a:latin typeface="Montserrat Medium"/>
              <a:ea typeface="Montserrat Medium"/>
              <a:cs typeface="Montserrat Medium"/>
              <a:sym typeface="Montserrat Medium"/>
            </a:endParaRPr>
          </a:p>
        </p:txBody>
      </p:sp>
      <p:sp>
        <p:nvSpPr>
          <p:cNvPr id="151" name="Google Shape;151;p24"/>
          <p:cNvSpPr/>
          <p:nvPr/>
        </p:nvSpPr>
        <p:spPr>
          <a:xfrm>
            <a:off x="3409350" y="3765975"/>
            <a:ext cx="3000000" cy="1074000"/>
          </a:xfrm>
          <a:prstGeom prst="rect">
            <a:avLst/>
          </a:prstGeom>
          <a:solidFill>
            <a:srgbClr val="FFE599">
              <a:alpha val="92160"/>
            </a:srgbClr>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t/>
            </a:r>
            <a:endParaRPr sz="700">
              <a:solidFill>
                <a:srgbClr val="DDA63A"/>
              </a:solidFill>
              <a:latin typeface="Montserrat SemiBold"/>
              <a:ea typeface="Montserrat SemiBold"/>
              <a:cs typeface="Montserrat SemiBold"/>
              <a:sym typeface="Montserrat SemiBold"/>
            </a:endParaRPr>
          </a:p>
        </p:txBody>
      </p:sp>
      <p:sp>
        <p:nvSpPr>
          <p:cNvPr id="152" name="Google Shape;152;p24"/>
          <p:cNvSpPr txBox="1"/>
          <p:nvPr/>
        </p:nvSpPr>
        <p:spPr>
          <a:xfrm>
            <a:off x="3409350" y="3765975"/>
            <a:ext cx="3345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Why does hunger exist in a world of plenty?</a:t>
            </a:r>
            <a:endParaRPr sz="1000">
              <a:solidFill>
                <a:schemeClr val="dk1"/>
              </a:solidFill>
              <a:latin typeface="Montserrat Medium"/>
              <a:ea typeface="Montserrat Medium"/>
              <a:cs typeface="Montserrat Medium"/>
              <a:sym typeface="Montserrat Medium"/>
            </a:endParaRPr>
          </a:p>
        </p:txBody>
      </p:sp>
      <p:sp>
        <p:nvSpPr>
          <p:cNvPr id="153" name="Google Shape;153;p24"/>
          <p:cNvSpPr txBox="1"/>
          <p:nvPr/>
        </p:nvSpPr>
        <p:spPr>
          <a:xfrm>
            <a:off x="3409350" y="4051875"/>
            <a:ext cx="2746500" cy="7881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SzPts val="700"/>
              <a:buFont typeface="Montserrat SemiBold"/>
              <a:buChar char="●"/>
            </a:pPr>
            <a:r>
              <a:rPr lang="en" sz="700" u="sng">
                <a:solidFill>
                  <a:srgbClr val="DDA63A"/>
                </a:solidFill>
                <a:latin typeface="Montserrat SemiBold"/>
                <a:ea typeface="Montserrat SemiBold"/>
                <a:cs typeface="Montserrat SemiBold"/>
                <a:sym typeface="Montserrat SemiBold"/>
                <a:hlinkClick r:id="rId5">
                  <a:extLst>
                    <a:ext uri="{A12FA001-AC4F-418D-AE19-62706E023703}">
                      <ahyp:hlinkClr val="tx"/>
                    </a:ext>
                  </a:extLst>
                </a:hlinkClick>
              </a:rPr>
              <a:t>World Hunger: Causes, Effects, and Solutions</a:t>
            </a:r>
            <a:endParaRPr/>
          </a:p>
          <a:p>
            <a:pPr indent="-101600" lvl="0" marL="171450" rtl="0" algn="l">
              <a:lnSpc>
                <a:spcPct val="115000"/>
              </a:lnSpc>
              <a:spcBef>
                <a:spcPts val="0"/>
              </a:spcBef>
              <a:spcAft>
                <a:spcPts val="0"/>
              </a:spcAft>
              <a:buSzPts val="700"/>
              <a:buFont typeface="Montserrat SemiBold"/>
              <a:buChar char="●"/>
            </a:pPr>
            <a:r>
              <a:rPr lang="en" sz="700" u="sng">
                <a:solidFill>
                  <a:srgbClr val="DDA63A"/>
                </a:solidFill>
                <a:latin typeface="Montserrat SemiBold"/>
                <a:ea typeface="Montserrat SemiBold"/>
                <a:cs typeface="Montserrat SemiBold"/>
                <a:sym typeface="Montserrat SemiBold"/>
                <a:hlinkClick r:id="rId6">
                  <a:extLst>
                    <a:ext uri="{A12FA001-AC4F-418D-AE19-62706E023703}">
                      <ahyp:hlinkClr val="tx"/>
                    </a:ext>
                  </a:extLst>
                </a:hlinkClick>
              </a:rPr>
              <a:t>A global hunger crisis: how did we get here? by Care</a:t>
            </a:r>
            <a:endParaRPr sz="700">
              <a:solidFill>
                <a:srgbClr val="DDA63A"/>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SzPts val="700"/>
              <a:buFont typeface="Montserrat SemiBold"/>
              <a:buChar char="●"/>
            </a:pPr>
            <a:r>
              <a:rPr lang="en" sz="700" u="sng">
                <a:solidFill>
                  <a:srgbClr val="DDA63A"/>
                </a:solidFill>
                <a:latin typeface="Montserrat SemiBold"/>
                <a:ea typeface="Montserrat SemiBold"/>
                <a:cs typeface="Montserrat SemiBold"/>
                <a:sym typeface="Montserrat SemiBold"/>
                <a:hlinkClick r:id="rId7">
                  <a:extLst>
                    <a:ext uri="{A12FA001-AC4F-418D-AE19-62706E023703}">
                      <ahyp:hlinkClr val="tx"/>
                    </a:ext>
                  </a:extLst>
                </a:hlinkClick>
              </a:rPr>
              <a:t>How Does Hunger Affect People Throughout Their Life?</a:t>
            </a:r>
            <a:endParaRPr sz="700">
              <a:solidFill>
                <a:srgbClr val="DDA63A"/>
              </a:solidFill>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5"/>
          <p:cNvSpPr txBox="1"/>
          <p:nvPr/>
        </p:nvSpPr>
        <p:spPr>
          <a:xfrm>
            <a:off x="5660700" y="952197"/>
            <a:ext cx="3000000" cy="137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000">
                <a:latin typeface="Montserrat Medium"/>
                <a:ea typeface="Montserrat Medium"/>
                <a:cs typeface="Montserrat Medium"/>
                <a:sym typeface="Montserrat Medium"/>
              </a:rPr>
              <a:t>Mental health </a:t>
            </a:r>
            <a:r>
              <a:rPr lang="en" sz="1000">
                <a:solidFill>
                  <a:srgbClr val="4C9F38"/>
                </a:solidFill>
                <a:latin typeface="Montserrat SemiBold"/>
                <a:ea typeface="Montserrat SemiBold"/>
                <a:cs typeface="Montserrat SemiBold"/>
                <a:sym typeface="Montserrat SemiBold"/>
              </a:rPr>
              <a:t>shapes how people think</a:t>
            </a:r>
            <a:r>
              <a:rPr lang="en" sz="1000">
                <a:latin typeface="Montserrat Medium"/>
                <a:ea typeface="Montserrat Medium"/>
                <a:cs typeface="Montserrat Medium"/>
                <a:sym typeface="Montserrat Medium"/>
              </a:rPr>
              <a:t>, decide, relate, and cope.</a:t>
            </a:r>
            <a:endParaRPr sz="1000">
              <a:latin typeface="Montserrat Medium"/>
              <a:ea typeface="Montserrat Medium"/>
              <a:cs typeface="Montserrat Medium"/>
              <a:sym typeface="Montserrat Medium"/>
            </a:endParaRPr>
          </a:p>
          <a:p>
            <a:pPr indent="0" lvl="0" marL="0" rtl="0" algn="l">
              <a:lnSpc>
                <a:spcPct val="115000"/>
              </a:lnSpc>
              <a:spcBef>
                <a:spcPts val="1200"/>
              </a:spcBef>
              <a:spcAft>
                <a:spcPts val="1200"/>
              </a:spcAft>
              <a:buNone/>
            </a:pPr>
            <a:r>
              <a:rPr lang="en" sz="1000">
                <a:solidFill>
                  <a:srgbClr val="4C9F38"/>
                </a:solidFill>
                <a:latin typeface="Montserrat SemiBold"/>
                <a:ea typeface="Montserrat SemiBold"/>
                <a:cs typeface="Montserrat SemiBold"/>
                <a:sym typeface="Montserrat SemiBold"/>
              </a:rPr>
              <a:t>Stress, anxiety, burnout, and emotional fatigue</a:t>
            </a:r>
            <a:r>
              <a:rPr lang="en" sz="1000">
                <a:latin typeface="Montserrat Medium"/>
                <a:ea typeface="Montserrat Medium"/>
                <a:cs typeface="Montserrat Medium"/>
                <a:sym typeface="Montserrat Medium"/>
              </a:rPr>
              <a:t> are increasingly </a:t>
            </a:r>
            <a:r>
              <a:rPr lang="en" sz="1000">
                <a:solidFill>
                  <a:srgbClr val="4C9F38"/>
                </a:solidFill>
                <a:latin typeface="Montserrat SemiBold"/>
                <a:ea typeface="Montserrat SemiBold"/>
                <a:cs typeface="Montserrat SemiBold"/>
                <a:sym typeface="Montserrat SemiBold"/>
              </a:rPr>
              <a:t>treated as normal</a:t>
            </a:r>
            <a:r>
              <a:rPr lang="en" sz="1000">
                <a:latin typeface="Montserrat Medium"/>
                <a:ea typeface="Montserrat Medium"/>
                <a:cs typeface="Montserrat Medium"/>
                <a:sym typeface="Montserrat Medium"/>
              </a:rPr>
              <a:t>,</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even when they quietly </a:t>
            </a:r>
            <a:r>
              <a:rPr lang="en" sz="1000">
                <a:solidFill>
                  <a:srgbClr val="4C9F38"/>
                </a:solidFill>
                <a:latin typeface="Montserrat SemiBold"/>
                <a:ea typeface="Montserrat SemiBold"/>
                <a:cs typeface="Montserrat SemiBold"/>
                <a:sym typeface="Montserrat SemiBold"/>
              </a:rPr>
              <a:t>reduce clarity, resilience, and well-being</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p:txBody>
      </p:sp>
      <p:sp>
        <p:nvSpPr>
          <p:cNvPr id="159" name="Google Shape;159;p25"/>
          <p:cNvSpPr/>
          <p:nvPr/>
        </p:nvSpPr>
        <p:spPr>
          <a:xfrm>
            <a:off x="0" y="0"/>
            <a:ext cx="2377200" cy="2733600"/>
          </a:xfrm>
          <a:prstGeom prst="rect">
            <a:avLst/>
          </a:prstGeom>
          <a:solidFill>
            <a:srgbClr val="4C9F38"/>
          </a:solidFill>
          <a:ln cap="flat" cmpd="sng" w="9525">
            <a:solidFill>
              <a:srgbClr val="4C9F3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0" name="Google Shape;160;p25" title="TheGlobalGoals_Icons_Color_Goal_3.png"/>
          <p:cNvPicPr preferRelativeResize="0"/>
          <p:nvPr/>
        </p:nvPicPr>
        <p:blipFill rotWithShape="1">
          <a:blip r:embed="rId3">
            <a:alphaModFix/>
          </a:blip>
          <a:srcRect b="0" l="0" r="0" t="0"/>
          <a:stretch/>
        </p:blipFill>
        <p:spPr>
          <a:xfrm>
            <a:off x="282550" y="453775"/>
            <a:ext cx="1812075" cy="1812075"/>
          </a:xfrm>
          <a:prstGeom prst="rect">
            <a:avLst/>
          </a:prstGeom>
          <a:noFill/>
          <a:ln>
            <a:noFill/>
          </a:ln>
        </p:spPr>
      </p:pic>
      <p:sp>
        <p:nvSpPr>
          <p:cNvPr id="161" name="Google Shape;161;p25"/>
          <p:cNvSpPr txBox="1"/>
          <p:nvPr/>
        </p:nvSpPr>
        <p:spPr>
          <a:xfrm>
            <a:off x="2551250" y="255422"/>
            <a:ext cx="50547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4C9F38"/>
                </a:solidFill>
                <a:latin typeface="Montserrat"/>
                <a:ea typeface="Montserrat"/>
                <a:cs typeface="Montserrat"/>
                <a:sym typeface="Montserrat"/>
              </a:rPr>
              <a:t>What do we mean when we say “I’m fine”?</a:t>
            </a:r>
            <a:endParaRPr b="1" sz="1700">
              <a:solidFill>
                <a:srgbClr val="4C9F38"/>
              </a:solidFill>
              <a:latin typeface="Montserrat"/>
              <a:ea typeface="Montserrat"/>
              <a:cs typeface="Montserrat"/>
              <a:sym typeface="Montserrat"/>
            </a:endParaRPr>
          </a:p>
        </p:txBody>
      </p:sp>
      <p:cxnSp>
        <p:nvCxnSpPr>
          <p:cNvPr id="162" name="Google Shape;162;p25"/>
          <p:cNvCxnSpPr/>
          <p:nvPr/>
        </p:nvCxnSpPr>
        <p:spPr>
          <a:xfrm>
            <a:off x="2551250" y="685172"/>
            <a:ext cx="6142200" cy="5700"/>
          </a:xfrm>
          <a:prstGeom prst="straightConnector1">
            <a:avLst/>
          </a:prstGeom>
          <a:noFill/>
          <a:ln cap="flat" cmpd="sng" w="9525">
            <a:solidFill>
              <a:srgbClr val="4C9F38"/>
            </a:solidFill>
            <a:prstDash val="solid"/>
            <a:round/>
            <a:headEnd len="med" w="med" type="none"/>
            <a:tailEnd len="med" w="med" type="none"/>
          </a:ln>
        </p:spPr>
      </p:cxnSp>
      <p:sp>
        <p:nvSpPr>
          <p:cNvPr id="163" name="Google Shape;163;p25"/>
          <p:cNvSpPr txBox="1"/>
          <p:nvPr/>
        </p:nvSpPr>
        <p:spPr>
          <a:xfrm>
            <a:off x="2551250" y="701822"/>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C9F38"/>
                </a:solidFill>
                <a:latin typeface="Montserrat SemiBold"/>
                <a:ea typeface="Montserrat SemiBold"/>
                <a:cs typeface="Montserrat SemiBold"/>
                <a:sym typeface="Montserrat SemiBold"/>
              </a:rPr>
              <a:t>THE MIRROR</a:t>
            </a:r>
            <a:endParaRPr sz="1300">
              <a:solidFill>
                <a:srgbClr val="4C9F38"/>
              </a:solidFill>
              <a:latin typeface="Montserrat SemiBold"/>
              <a:ea typeface="Montserrat SemiBold"/>
              <a:cs typeface="Montserrat SemiBold"/>
              <a:sym typeface="Montserrat SemiBold"/>
            </a:endParaRPr>
          </a:p>
        </p:txBody>
      </p:sp>
      <p:sp>
        <p:nvSpPr>
          <p:cNvPr id="164" name="Google Shape;164;p25"/>
          <p:cNvSpPr txBox="1"/>
          <p:nvPr/>
        </p:nvSpPr>
        <p:spPr>
          <a:xfrm>
            <a:off x="2551250" y="952197"/>
            <a:ext cx="2849400" cy="219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Most people say </a:t>
            </a:r>
            <a:r>
              <a:rPr lang="en" sz="1000">
                <a:solidFill>
                  <a:srgbClr val="4C9F38"/>
                </a:solidFill>
                <a:latin typeface="Montserrat SemiBold"/>
                <a:ea typeface="Montserrat SemiBold"/>
                <a:cs typeface="Montserrat SemiBold"/>
                <a:sym typeface="Montserrat SemiBold"/>
              </a:rPr>
              <a:t>they are fine</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But “fine” can mean many things.</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Does it mean:</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4C9F38"/>
                </a:solidFill>
                <a:latin typeface="Montserrat SemiBold"/>
                <a:ea typeface="Montserrat SemiBold"/>
                <a:cs typeface="Montserrat SemiBold"/>
                <a:sym typeface="Montserrat SemiBold"/>
              </a:rPr>
              <a:t>rarely getting sick?</a:t>
            </a:r>
            <a:endParaRPr sz="1000">
              <a:solidFill>
                <a:srgbClr val="4C9F38"/>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4C9F38"/>
                </a:solidFill>
                <a:latin typeface="Montserrat SemiBold"/>
                <a:ea typeface="Montserrat SemiBold"/>
                <a:cs typeface="Montserrat SemiBold"/>
                <a:sym typeface="Montserrat SemiBold"/>
              </a:rPr>
              <a:t>managing stress well?</a:t>
            </a:r>
            <a:endParaRPr sz="1000">
              <a:solidFill>
                <a:srgbClr val="4C9F38"/>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4C9F38"/>
                </a:solidFill>
                <a:latin typeface="Montserrat SemiBold"/>
                <a:ea typeface="Montserrat SemiBold"/>
                <a:cs typeface="Montserrat SemiBold"/>
                <a:sym typeface="Montserrat SemiBold"/>
              </a:rPr>
              <a:t>having energy throughout the day?</a:t>
            </a:r>
            <a:endParaRPr sz="1000">
              <a:solidFill>
                <a:srgbClr val="4C9F38"/>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4C9F38"/>
                </a:solidFill>
                <a:latin typeface="Montserrat SemiBold"/>
                <a:ea typeface="Montserrat SemiBold"/>
                <a:cs typeface="Montserrat SemiBold"/>
                <a:sym typeface="Montserrat SemiBold"/>
              </a:rPr>
              <a:t>sleeping without exhaustion?</a:t>
            </a:r>
            <a:endParaRPr sz="1000">
              <a:solidFill>
                <a:srgbClr val="4C9F38"/>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4C9F38"/>
                </a:solidFill>
                <a:latin typeface="Montserrat SemiBold"/>
                <a:ea typeface="Montserrat SemiBold"/>
                <a:cs typeface="Montserrat SemiBold"/>
                <a:sym typeface="Montserrat SemiBold"/>
              </a:rPr>
              <a:t>feeling mentally steady over time?</a:t>
            </a:r>
            <a:endParaRPr sz="1000">
              <a:solidFill>
                <a:srgbClr val="4C9F38"/>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solidFill>
                <a:srgbClr val="4C9F38"/>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latin typeface="Montserrat Medium"/>
                <a:ea typeface="Montserrat Medium"/>
                <a:cs typeface="Montserrat Medium"/>
                <a:sym typeface="Montserrat Medium"/>
              </a:rPr>
              <a:t>Let’s begin by questioning what we accept as normal.</a:t>
            </a:r>
            <a:endParaRPr sz="1000">
              <a:latin typeface="Montserrat Medium"/>
              <a:ea typeface="Montserrat Medium"/>
              <a:cs typeface="Montserrat Medium"/>
              <a:sym typeface="Montserrat Medium"/>
            </a:endParaRPr>
          </a:p>
        </p:txBody>
      </p:sp>
      <p:cxnSp>
        <p:nvCxnSpPr>
          <p:cNvPr id="165" name="Google Shape;165;p25"/>
          <p:cNvCxnSpPr/>
          <p:nvPr/>
        </p:nvCxnSpPr>
        <p:spPr>
          <a:xfrm>
            <a:off x="5554839" y="806832"/>
            <a:ext cx="6000" cy="4227300"/>
          </a:xfrm>
          <a:prstGeom prst="straightConnector1">
            <a:avLst/>
          </a:prstGeom>
          <a:noFill/>
          <a:ln cap="flat" cmpd="sng" w="9525">
            <a:solidFill>
              <a:srgbClr val="4C9F38"/>
            </a:solidFill>
            <a:prstDash val="solid"/>
            <a:round/>
            <a:headEnd len="med" w="med" type="none"/>
            <a:tailEnd len="med" w="med" type="none"/>
          </a:ln>
        </p:spPr>
      </p:cxnSp>
      <p:pic>
        <p:nvPicPr>
          <p:cNvPr id="166" name="Google Shape;166;p25" title="35Z_2105.w007.n001.8B.p8.8.jpg"/>
          <p:cNvPicPr preferRelativeResize="0"/>
          <p:nvPr/>
        </p:nvPicPr>
        <p:blipFill>
          <a:blip r:embed="rId4">
            <a:alphaModFix/>
          </a:blip>
          <a:stretch>
            <a:fillRect/>
          </a:stretch>
        </p:blipFill>
        <p:spPr>
          <a:xfrm>
            <a:off x="-12" y="3196050"/>
            <a:ext cx="2377201" cy="1901300"/>
          </a:xfrm>
          <a:prstGeom prst="rect">
            <a:avLst/>
          </a:prstGeom>
          <a:noFill/>
          <a:ln>
            <a:noFill/>
          </a:ln>
        </p:spPr>
      </p:pic>
      <p:sp>
        <p:nvSpPr>
          <p:cNvPr id="167" name="Google Shape;167;p25"/>
          <p:cNvSpPr txBox="1"/>
          <p:nvPr/>
        </p:nvSpPr>
        <p:spPr>
          <a:xfrm>
            <a:off x="5660700" y="2277367"/>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C9F38"/>
                </a:solidFill>
                <a:latin typeface="Montserrat SemiBold"/>
                <a:ea typeface="Montserrat SemiBold"/>
                <a:cs typeface="Montserrat SemiBold"/>
                <a:sym typeface="Montserrat SemiBold"/>
              </a:rPr>
              <a:t>Health is shaped before personal choice begins</a:t>
            </a:r>
            <a:endParaRPr sz="1300">
              <a:solidFill>
                <a:srgbClr val="4C9F38"/>
              </a:solidFill>
              <a:latin typeface="Montserrat SemiBold"/>
              <a:ea typeface="Montserrat SemiBold"/>
              <a:cs typeface="Montserrat SemiBold"/>
              <a:sym typeface="Montserrat SemiBold"/>
            </a:endParaRPr>
          </a:p>
        </p:txBody>
      </p:sp>
      <p:sp>
        <p:nvSpPr>
          <p:cNvPr id="168" name="Google Shape;168;p25"/>
          <p:cNvSpPr txBox="1"/>
          <p:nvPr/>
        </p:nvSpPr>
        <p:spPr>
          <a:xfrm>
            <a:off x="5660700" y="2725617"/>
            <a:ext cx="2849400" cy="241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 sz="1000">
                <a:latin typeface="Montserrat Medium"/>
                <a:ea typeface="Montserrat Medium"/>
                <a:cs typeface="Montserrat Medium"/>
                <a:sym typeface="Montserrat Medium"/>
              </a:rPr>
              <a:t>Well-being is influenced by more than habits.</a:t>
            </a:r>
            <a:endParaRPr sz="1000">
              <a:latin typeface="Montserrat Medium"/>
              <a:ea typeface="Montserrat Medium"/>
              <a:cs typeface="Montserrat Medium"/>
              <a:sym typeface="Montserrat Medium"/>
            </a:endParaRPr>
          </a:p>
          <a:p>
            <a:pPr indent="0" lvl="0" marL="0" rtl="0" algn="l">
              <a:lnSpc>
                <a:spcPct val="115000"/>
              </a:lnSpc>
              <a:spcBef>
                <a:spcPts val="1200"/>
              </a:spcBef>
              <a:spcAft>
                <a:spcPts val="0"/>
              </a:spcAft>
              <a:buClr>
                <a:schemeClr val="dk1"/>
              </a:buClr>
              <a:buSzPts val="1100"/>
              <a:buFont typeface="Arial"/>
              <a:buNone/>
            </a:pPr>
            <a:r>
              <a:rPr lang="en" sz="1000">
                <a:solidFill>
                  <a:srgbClr val="4C9F38"/>
                </a:solidFill>
                <a:latin typeface="Montserrat SemiBold"/>
                <a:ea typeface="Montserrat SemiBold"/>
                <a:cs typeface="Montserrat SemiBold"/>
                <a:sym typeface="Montserrat SemiBold"/>
              </a:rPr>
              <a:t>Work expectations.</a:t>
            </a:r>
            <a:br>
              <a:rPr lang="en" sz="1000">
                <a:solidFill>
                  <a:srgbClr val="4C9F38"/>
                </a:solidFill>
                <a:latin typeface="Montserrat SemiBold"/>
                <a:ea typeface="Montserrat SemiBold"/>
                <a:cs typeface="Montserrat SemiBold"/>
                <a:sym typeface="Montserrat SemiBold"/>
              </a:rPr>
            </a:br>
            <a:r>
              <a:rPr lang="en" sz="1000">
                <a:solidFill>
                  <a:srgbClr val="4C9F38"/>
                </a:solidFill>
                <a:latin typeface="Montserrat SemiBold"/>
                <a:ea typeface="Montserrat SemiBold"/>
                <a:cs typeface="Montserrat SemiBold"/>
                <a:sym typeface="Montserrat SemiBold"/>
              </a:rPr>
              <a:t>Access to care</a:t>
            </a:r>
            <a:r>
              <a:rPr lang="en" sz="1000">
                <a:solidFill>
                  <a:srgbClr val="4C9F38"/>
                </a:solidFill>
                <a:latin typeface="Montserrat SemiBold"/>
                <a:ea typeface="Montserrat SemiBold"/>
                <a:cs typeface="Montserrat SemiBold"/>
                <a:sym typeface="Montserrat SemiBold"/>
              </a:rPr>
              <a:t>.</a:t>
            </a:r>
            <a:br>
              <a:rPr lang="en" sz="1000">
                <a:solidFill>
                  <a:srgbClr val="4C9F38"/>
                </a:solidFill>
                <a:latin typeface="Montserrat SemiBold"/>
                <a:ea typeface="Montserrat SemiBold"/>
                <a:cs typeface="Montserrat SemiBold"/>
                <a:sym typeface="Montserrat SemiBold"/>
              </a:rPr>
            </a:br>
            <a:r>
              <a:rPr lang="en" sz="1000">
                <a:solidFill>
                  <a:srgbClr val="4C9F38"/>
                </a:solidFill>
                <a:latin typeface="Montserrat SemiBold"/>
                <a:ea typeface="Montserrat SemiBold"/>
                <a:cs typeface="Montserrat SemiBold"/>
                <a:sym typeface="Montserrat SemiBold"/>
              </a:rPr>
              <a:t>Urban design.</a:t>
            </a:r>
            <a:br>
              <a:rPr lang="en" sz="1000">
                <a:solidFill>
                  <a:srgbClr val="4C9F38"/>
                </a:solidFill>
                <a:latin typeface="Montserrat SemiBold"/>
                <a:ea typeface="Montserrat SemiBold"/>
                <a:cs typeface="Montserrat SemiBold"/>
                <a:sym typeface="Montserrat SemiBold"/>
              </a:rPr>
            </a:br>
            <a:r>
              <a:rPr lang="en" sz="1000">
                <a:solidFill>
                  <a:srgbClr val="4C9F38"/>
                </a:solidFill>
                <a:latin typeface="Montserrat SemiBold"/>
                <a:ea typeface="Montserrat SemiBold"/>
                <a:cs typeface="Montserrat SemiBold"/>
                <a:sym typeface="Montserrat SemiBold"/>
              </a:rPr>
              <a:t>Food availability.</a:t>
            </a:r>
            <a:br>
              <a:rPr lang="en" sz="1000">
                <a:solidFill>
                  <a:srgbClr val="4C9F38"/>
                </a:solidFill>
                <a:latin typeface="Montserrat SemiBold"/>
                <a:ea typeface="Montserrat SemiBold"/>
                <a:cs typeface="Montserrat SemiBold"/>
                <a:sym typeface="Montserrat SemiBold"/>
              </a:rPr>
            </a:br>
            <a:r>
              <a:rPr lang="en" sz="1000">
                <a:solidFill>
                  <a:srgbClr val="4C9F38"/>
                </a:solidFill>
                <a:latin typeface="Montserrat SemiBold"/>
                <a:ea typeface="Montserrat SemiBold"/>
                <a:cs typeface="Montserrat SemiBold"/>
                <a:sym typeface="Montserrat SemiBold"/>
              </a:rPr>
              <a:t>Social pressure around productivity.</a:t>
            </a:r>
            <a:endParaRPr sz="1000">
              <a:solidFill>
                <a:srgbClr val="4C9F38"/>
              </a:solidFill>
              <a:latin typeface="Montserrat SemiBold"/>
              <a:ea typeface="Montserrat SemiBold"/>
              <a:cs typeface="Montserrat SemiBold"/>
              <a:sym typeface="Montserrat SemiBold"/>
            </a:endParaRPr>
          </a:p>
          <a:p>
            <a:pPr indent="0" lvl="0" marL="0" rtl="0" algn="l">
              <a:lnSpc>
                <a:spcPct val="115000"/>
              </a:lnSpc>
              <a:spcBef>
                <a:spcPts val="1200"/>
              </a:spcBef>
              <a:spcAft>
                <a:spcPts val="1200"/>
              </a:spcAft>
              <a:buNone/>
            </a:pPr>
            <a:r>
              <a:rPr lang="en" sz="1000">
                <a:latin typeface="Montserrat Medium"/>
                <a:ea typeface="Montserrat Medium"/>
                <a:cs typeface="Montserrat Medium"/>
                <a:sym typeface="Montserrat Medium"/>
              </a:rPr>
              <a:t>These </a:t>
            </a:r>
            <a:r>
              <a:rPr lang="en" sz="1000">
                <a:solidFill>
                  <a:srgbClr val="4C9F38"/>
                </a:solidFill>
                <a:latin typeface="Montserrat SemiBold"/>
                <a:ea typeface="Montserrat SemiBold"/>
                <a:cs typeface="Montserrat SemiBold"/>
                <a:sym typeface="Montserrat SemiBold"/>
              </a:rPr>
              <a:t>factors decide</a:t>
            </a:r>
            <a:r>
              <a:rPr lang="en" sz="1000">
                <a:latin typeface="Montserrat Medium"/>
                <a:ea typeface="Montserrat Medium"/>
                <a:cs typeface="Montserrat Medium"/>
                <a:sym typeface="Montserrat Medium"/>
              </a:rPr>
              <a:t> how easy or difficult it is to stay healthy long before individual responsibility enters the picture.</a:t>
            </a:r>
            <a:endParaRPr sz="1000">
              <a:latin typeface="Montserrat Medium"/>
              <a:ea typeface="Montserrat Medium"/>
              <a:cs typeface="Montserrat Medium"/>
              <a:sym typeface="Montserrat Medium"/>
            </a:endParaRPr>
          </a:p>
        </p:txBody>
      </p:sp>
      <p:cxnSp>
        <p:nvCxnSpPr>
          <p:cNvPr id="169" name="Google Shape;169;p25"/>
          <p:cNvCxnSpPr/>
          <p:nvPr/>
        </p:nvCxnSpPr>
        <p:spPr>
          <a:xfrm flipH="1" rot="10800000">
            <a:off x="5715039" y="2329803"/>
            <a:ext cx="3004800" cy="300"/>
          </a:xfrm>
          <a:prstGeom prst="straightConnector1">
            <a:avLst/>
          </a:prstGeom>
          <a:noFill/>
          <a:ln cap="flat" cmpd="sng" w="9525">
            <a:solidFill>
              <a:srgbClr val="4C9F38"/>
            </a:solidFill>
            <a:prstDash val="solid"/>
            <a:round/>
            <a:headEnd len="med" w="med" type="none"/>
            <a:tailEnd len="med" w="med" type="none"/>
          </a:ln>
        </p:spPr>
      </p:cxnSp>
      <p:sp>
        <p:nvSpPr>
          <p:cNvPr id="170" name="Google Shape;170;p25"/>
          <p:cNvSpPr txBox="1"/>
          <p:nvPr/>
        </p:nvSpPr>
        <p:spPr>
          <a:xfrm>
            <a:off x="5655900" y="701822"/>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4C9F38"/>
                </a:solidFill>
                <a:latin typeface="Montserrat SemiBold"/>
                <a:ea typeface="Montserrat SemiBold"/>
                <a:cs typeface="Montserrat SemiBold"/>
                <a:sym typeface="Montserrat SemiBold"/>
              </a:rPr>
              <a:t>Mental health is not optional!</a:t>
            </a:r>
            <a:endParaRPr sz="1300">
              <a:solidFill>
                <a:srgbClr val="4C9F38"/>
              </a:solidFill>
              <a:latin typeface="Montserrat SemiBold"/>
              <a:ea typeface="Montserrat SemiBold"/>
              <a:cs typeface="Montserrat SemiBold"/>
              <a:sym typeface="Montserrat SemiBold"/>
            </a:endParaRPr>
          </a:p>
        </p:txBody>
      </p:sp>
      <p:sp>
        <p:nvSpPr>
          <p:cNvPr id="171" name="Google Shape;171;p25"/>
          <p:cNvSpPr txBox="1"/>
          <p:nvPr/>
        </p:nvSpPr>
        <p:spPr>
          <a:xfrm>
            <a:off x="2551250" y="3091075"/>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4C9F38"/>
                </a:solidFill>
                <a:latin typeface="Montserrat SemiBold"/>
                <a:ea typeface="Montserrat SemiBold"/>
                <a:cs typeface="Montserrat SemiBold"/>
                <a:sym typeface="Montserrat SemiBold"/>
              </a:rPr>
              <a:t>Many health problems grow slowly</a:t>
            </a:r>
            <a:endParaRPr sz="1300">
              <a:solidFill>
                <a:srgbClr val="4C9F38"/>
              </a:solidFill>
              <a:latin typeface="Montserrat SemiBold"/>
              <a:ea typeface="Montserrat SemiBold"/>
              <a:cs typeface="Montserrat SemiBold"/>
              <a:sym typeface="Montserrat SemiBold"/>
            </a:endParaRPr>
          </a:p>
        </p:txBody>
      </p:sp>
      <p:cxnSp>
        <p:nvCxnSpPr>
          <p:cNvPr id="172" name="Google Shape;172;p25"/>
          <p:cNvCxnSpPr/>
          <p:nvPr/>
        </p:nvCxnSpPr>
        <p:spPr>
          <a:xfrm>
            <a:off x="2533064" y="3091078"/>
            <a:ext cx="2865900" cy="300"/>
          </a:xfrm>
          <a:prstGeom prst="straightConnector1">
            <a:avLst/>
          </a:prstGeom>
          <a:noFill/>
          <a:ln cap="flat" cmpd="sng" w="9525">
            <a:solidFill>
              <a:srgbClr val="4C9F38"/>
            </a:solidFill>
            <a:prstDash val="solid"/>
            <a:round/>
            <a:headEnd len="med" w="med" type="none"/>
            <a:tailEnd len="med" w="med" type="none"/>
          </a:ln>
        </p:spPr>
      </p:cxnSp>
      <p:sp>
        <p:nvSpPr>
          <p:cNvPr id="173" name="Google Shape;173;p25"/>
          <p:cNvSpPr/>
          <p:nvPr/>
        </p:nvSpPr>
        <p:spPr>
          <a:xfrm>
            <a:off x="2551250" y="4219575"/>
            <a:ext cx="2865900" cy="814500"/>
          </a:xfrm>
          <a:prstGeom prst="rect">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174" name="Google Shape;174;p25"/>
          <p:cNvSpPr txBox="1"/>
          <p:nvPr/>
        </p:nvSpPr>
        <p:spPr>
          <a:xfrm>
            <a:off x="2551250" y="4192361"/>
            <a:ext cx="2020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See how impactful they are!</a:t>
            </a:r>
            <a:endParaRPr sz="1000">
              <a:solidFill>
                <a:schemeClr val="dk1"/>
              </a:solidFill>
              <a:latin typeface="Montserrat Medium"/>
              <a:ea typeface="Montserrat Medium"/>
              <a:cs typeface="Montserrat Medium"/>
              <a:sym typeface="Montserrat Medium"/>
            </a:endParaRPr>
          </a:p>
        </p:txBody>
      </p:sp>
      <p:sp>
        <p:nvSpPr>
          <p:cNvPr id="175" name="Google Shape;175;p25"/>
          <p:cNvSpPr txBox="1"/>
          <p:nvPr/>
        </p:nvSpPr>
        <p:spPr>
          <a:xfrm>
            <a:off x="2533075" y="4399161"/>
            <a:ext cx="2865900" cy="6642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4C9F38"/>
                </a:solidFill>
                <a:latin typeface="Montserrat SemiBold"/>
                <a:ea typeface="Montserrat SemiBold"/>
                <a:cs typeface="Montserrat SemiBold"/>
                <a:sym typeface="Montserrat SemiBold"/>
                <a:hlinkClick r:id="rId5">
                  <a:extLst>
                    <a:ext uri="{A12FA001-AC4F-418D-AE19-62706E023703}">
                      <ahyp:hlinkClr val="tx"/>
                    </a:ext>
                  </a:extLst>
                </a:hlinkClick>
              </a:rPr>
              <a:t>India’s Health Crisis: A Ticking Time Bomb? | Quick Take with Smita Prakash by ANI News</a:t>
            </a:r>
            <a:endParaRPr sz="700">
              <a:solidFill>
                <a:srgbClr val="4C9F38"/>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4C9F38"/>
                </a:solidFill>
                <a:latin typeface="Montserrat SemiBold"/>
                <a:ea typeface="Montserrat SemiBold"/>
                <a:cs typeface="Montserrat SemiBold"/>
                <a:sym typeface="Montserrat SemiBold"/>
                <a:hlinkClick r:id="rId6">
                  <a:extLst>
                    <a:ext uri="{A12FA001-AC4F-418D-AE19-62706E023703}">
                      <ahyp:hlinkClr val="tx"/>
                    </a:ext>
                  </a:extLst>
                </a:hlinkClick>
              </a:rPr>
              <a:t>The relationship between unhealthy lifestyle behaviors and depression: Evidence from NHANES</a:t>
            </a:r>
            <a:endParaRPr sz="700">
              <a:solidFill>
                <a:srgbClr val="4C9F38"/>
              </a:solidFill>
              <a:latin typeface="Montserrat SemiBold"/>
              <a:ea typeface="Montserrat SemiBold"/>
              <a:cs typeface="Montserrat SemiBold"/>
              <a:sym typeface="Montserrat SemiBold"/>
            </a:endParaRPr>
          </a:p>
        </p:txBody>
      </p:sp>
      <p:sp>
        <p:nvSpPr>
          <p:cNvPr id="176" name="Google Shape;176;p25"/>
          <p:cNvSpPr txBox="1"/>
          <p:nvPr/>
        </p:nvSpPr>
        <p:spPr>
          <a:xfrm>
            <a:off x="2551250" y="3573075"/>
            <a:ext cx="300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Poor eating habits and low physical activity</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drive many modern health problems.</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They develop slowly and are noticed late.</a:t>
            </a:r>
            <a:endParaRPr sz="10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descr="Professor Tim Bono's talk delves into the mental health and psychology of students, specifically how unrealistic expectations can skew the formula for happiness. Professor Tim Bono earned his undergraduate and graduate degree in psychology at WashU, and is now a professor teaching positive psychology. This talk was given at a TEDx event using the TED conference format but independently organized by a local community. Learn more at https://www.ted.com/tedx" id="181" name="Google Shape;181;p26" title="How Can We Solve the College Student Mental Health Crisis? | Dr. Tim Bono | TEDxWUSTL">
            <a:hlinkClick r:id="rId3"/>
          </p:cNvPr>
          <p:cNvPicPr preferRelativeResize="0"/>
          <p:nvPr/>
        </p:nvPicPr>
        <p:blipFill>
          <a:blip r:embed="rId4">
            <a:alphaModFix/>
          </a:blip>
          <a:stretch>
            <a:fillRect/>
          </a:stretch>
        </p:blipFill>
        <p:spPr>
          <a:xfrm>
            <a:off x="0" y="0"/>
            <a:ext cx="9144000" cy="514348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7"/>
          <p:cNvSpPr txBox="1"/>
          <p:nvPr/>
        </p:nvSpPr>
        <p:spPr>
          <a:xfrm>
            <a:off x="285750" y="1397275"/>
            <a:ext cx="2991000" cy="1577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For many people, access to quality education is shaped by circumstance rather than choice.</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rPr lang="en" sz="1000">
                <a:solidFill>
                  <a:srgbClr val="C5192D"/>
                </a:solidFill>
                <a:latin typeface="Montserrat SemiBold"/>
                <a:ea typeface="Montserrat SemiBold"/>
                <a:cs typeface="Montserrat SemiBold"/>
                <a:sym typeface="Montserrat SemiBold"/>
              </a:rPr>
              <a:t>Limited schools.</a:t>
            </a:r>
            <a:br>
              <a:rPr lang="en" sz="1000">
                <a:solidFill>
                  <a:srgbClr val="C5192D"/>
                </a:solidFill>
                <a:latin typeface="Montserrat SemiBold"/>
                <a:ea typeface="Montserrat SemiBold"/>
                <a:cs typeface="Montserrat SemiBold"/>
                <a:sym typeface="Montserrat SemiBold"/>
              </a:rPr>
            </a:br>
            <a:r>
              <a:rPr lang="en" sz="1000">
                <a:solidFill>
                  <a:srgbClr val="C5192D"/>
                </a:solidFill>
                <a:latin typeface="Montserrat SemiBold"/>
                <a:ea typeface="Montserrat SemiBold"/>
                <a:cs typeface="Montserrat SemiBold"/>
                <a:sym typeface="Montserrat SemiBold"/>
              </a:rPr>
              <a:t>Insufficient teachers.</a:t>
            </a:r>
            <a:br>
              <a:rPr lang="en" sz="1000">
                <a:solidFill>
                  <a:srgbClr val="C5192D"/>
                </a:solidFill>
                <a:latin typeface="Montserrat SemiBold"/>
                <a:ea typeface="Montserrat SemiBold"/>
                <a:cs typeface="Montserrat SemiBold"/>
                <a:sym typeface="Montserrat SemiBold"/>
              </a:rPr>
            </a:br>
            <a:r>
              <a:rPr lang="en" sz="1000">
                <a:solidFill>
                  <a:srgbClr val="C5192D"/>
                </a:solidFill>
                <a:latin typeface="Montserrat SemiBold"/>
                <a:ea typeface="Montserrat SemiBold"/>
                <a:cs typeface="Montserrat SemiBold"/>
                <a:sym typeface="Montserrat SemiBold"/>
              </a:rPr>
              <a:t>Outdated material.</a:t>
            </a:r>
            <a:br>
              <a:rPr lang="en" sz="1000">
                <a:solidFill>
                  <a:srgbClr val="C5192D"/>
                </a:solidFill>
                <a:latin typeface="Montserrat SemiBold"/>
                <a:ea typeface="Montserrat SemiBold"/>
                <a:cs typeface="Montserrat SemiBold"/>
                <a:sym typeface="Montserrat SemiBold"/>
              </a:rPr>
            </a:br>
            <a:r>
              <a:rPr lang="en" sz="1000">
                <a:solidFill>
                  <a:srgbClr val="C5192D"/>
                </a:solidFill>
                <a:latin typeface="Montserrat SemiBold"/>
                <a:ea typeface="Montserrat SemiBold"/>
                <a:cs typeface="Montserrat SemiBold"/>
                <a:sym typeface="Montserrat SemiBold"/>
              </a:rPr>
              <a:t>Unreliable infrastructure.</a:t>
            </a:r>
            <a:endParaRPr sz="1000">
              <a:latin typeface="Montserrat Medium"/>
              <a:ea typeface="Montserrat Medium"/>
              <a:cs typeface="Montserrat Medium"/>
              <a:sym typeface="Montserrat Medium"/>
            </a:endParaRPr>
          </a:p>
        </p:txBody>
      </p:sp>
      <p:sp>
        <p:nvSpPr>
          <p:cNvPr id="187" name="Google Shape;187;p27"/>
          <p:cNvSpPr/>
          <p:nvPr/>
        </p:nvSpPr>
        <p:spPr>
          <a:xfrm>
            <a:off x="6766800" y="0"/>
            <a:ext cx="2377200" cy="2733600"/>
          </a:xfrm>
          <a:prstGeom prst="rect">
            <a:avLst/>
          </a:prstGeom>
          <a:solidFill>
            <a:srgbClr val="C5192D"/>
          </a:solidFill>
          <a:ln cap="flat" cmpd="sng" w="9525">
            <a:solidFill>
              <a:srgbClr val="C5192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8" name="Google Shape;188;p27" title="TheGlobalGoals_Icons_Color_Goal_4.png"/>
          <p:cNvPicPr preferRelativeResize="0"/>
          <p:nvPr/>
        </p:nvPicPr>
        <p:blipFill rotWithShape="1">
          <a:blip r:embed="rId3">
            <a:alphaModFix/>
          </a:blip>
          <a:srcRect b="0" l="0" r="0" t="0"/>
          <a:stretch/>
        </p:blipFill>
        <p:spPr>
          <a:xfrm>
            <a:off x="7049350" y="453775"/>
            <a:ext cx="1812075" cy="1812075"/>
          </a:xfrm>
          <a:prstGeom prst="rect">
            <a:avLst/>
          </a:prstGeom>
          <a:noFill/>
          <a:ln>
            <a:noFill/>
          </a:ln>
        </p:spPr>
      </p:pic>
      <p:cxnSp>
        <p:nvCxnSpPr>
          <p:cNvPr id="189" name="Google Shape;189;p27"/>
          <p:cNvCxnSpPr/>
          <p:nvPr/>
        </p:nvCxnSpPr>
        <p:spPr>
          <a:xfrm flipH="1" rot="10800000">
            <a:off x="285750" y="924850"/>
            <a:ext cx="5870100" cy="2400"/>
          </a:xfrm>
          <a:prstGeom prst="straightConnector1">
            <a:avLst/>
          </a:prstGeom>
          <a:noFill/>
          <a:ln cap="flat" cmpd="sng" w="9525">
            <a:solidFill>
              <a:srgbClr val="C5192D"/>
            </a:solidFill>
            <a:prstDash val="solid"/>
            <a:round/>
            <a:headEnd len="med" w="med" type="none"/>
            <a:tailEnd len="med" w="med" type="none"/>
          </a:ln>
        </p:spPr>
      </p:cxnSp>
      <p:cxnSp>
        <p:nvCxnSpPr>
          <p:cNvPr id="190" name="Google Shape;190;p27"/>
          <p:cNvCxnSpPr/>
          <p:nvPr/>
        </p:nvCxnSpPr>
        <p:spPr>
          <a:xfrm>
            <a:off x="3276600" y="1095375"/>
            <a:ext cx="9000" cy="3744600"/>
          </a:xfrm>
          <a:prstGeom prst="straightConnector1">
            <a:avLst/>
          </a:prstGeom>
          <a:noFill/>
          <a:ln cap="flat" cmpd="sng" w="9525">
            <a:solidFill>
              <a:srgbClr val="C5192D"/>
            </a:solidFill>
            <a:prstDash val="solid"/>
            <a:round/>
            <a:headEnd len="med" w="med" type="none"/>
            <a:tailEnd len="med" w="med" type="none"/>
          </a:ln>
        </p:spPr>
      </p:cxnSp>
      <p:cxnSp>
        <p:nvCxnSpPr>
          <p:cNvPr id="191" name="Google Shape;191;p27"/>
          <p:cNvCxnSpPr/>
          <p:nvPr/>
        </p:nvCxnSpPr>
        <p:spPr>
          <a:xfrm>
            <a:off x="285739" y="2967685"/>
            <a:ext cx="2845500" cy="0"/>
          </a:xfrm>
          <a:prstGeom prst="straightConnector1">
            <a:avLst/>
          </a:prstGeom>
          <a:noFill/>
          <a:ln cap="flat" cmpd="sng" w="9525">
            <a:solidFill>
              <a:srgbClr val="C5192D"/>
            </a:solidFill>
            <a:prstDash val="solid"/>
            <a:round/>
            <a:headEnd len="med" w="med" type="none"/>
            <a:tailEnd len="med" w="med" type="none"/>
          </a:ln>
        </p:spPr>
      </p:cxnSp>
      <p:sp>
        <p:nvSpPr>
          <p:cNvPr id="192" name="Google Shape;192;p27"/>
          <p:cNvSpPr txBox="1"/>
          <p:nvPr/>
        </p:nvSpPr>
        <p:spPr>
          <a:xfrm>
            <a:off x="285750" y="219250"/>
            <a:ext cx="44322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C5192D"/>
                </a:solidFill>
                <a:latin typeface="Montserrat"/>
                <a:ea typeface="Montserrat"/>
                <a:cs typeface="Montserrat"/>
                <a:sym typeface="Montserrat"/>
              </a:rPr>
              <a:t>What quality education is meant to enable!</a:t>
            </a:r>
            <a:endParaRPr b="1" sz="1700">
              <a:solidFill>
                <a:srgbClr val="C5192D"/>
              </a:solidFill>
              <a:latin typeface="Montserrat"/>
              <a:ea typeface="Montserrat"/>
              <a:cs typeface="Montserrat"/>
              <a:sym typeface="Montserrat"/>
            </a:endParaRPr>
          </a:p>
        </p:txBody>
      </p:sp>
      <p:sp>
        <p:nvSpPr>
          <p:cNvPr id="193" name="Google Shape;193;p27"/>
          <p:cNvSpPr txBox="1"/>
          <p:nvPr/>
        </p:nvSpPr>
        <p:spPr>
          <a:xfrm>
            <a:off x="285750" y="927250"/>
            <a:ext cx="2991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C5192D"/>
                </a:solidFill>
                <a:latin typeface="Montserrat SemiBold"/>
                <a:ea typeface="Montserrat SemiBold"/>
                <a:cs typeface="Montserrat SemiBold"/>
                <a:sym typeface="Montserrat SemiBold"/>
              </a:rPr>
              <a:t>Quality education is about more than access</a:t>
            </a:r>
            <a:endParaRPr sz="1300">
              <a:solidFill>
                <a:srgbClr val="C5192D"/>
              </a:solidFill>
              <a:latin typeface="Montserrat SemiBold"/>
              <a:ea typeface="Montserrat SemiBold"/>
              <a:cs typeface="Montserrat SemiBold"/>
              <a:sym typeface="Montserrat SemiBold"/>
            </a:endParaRPr>
          </a:p>
        </p:txBody>
      </p:sp>
      <p:sp>
        <p:nvSpPr>
          <p:cNvPr id="194" name="Google Shape;194;p27"/>
          <p:cNvSpPr txBox="1"/>
          <p:nvPr/>
        </p:nvSpPr>
        <p:spPr>
          <a:xfrm>
            <a:off x="3285600" y="927250"/>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C5192D"/>
                </a:solidFill>
                <a:latin typeface="Montserrat SemiBold"/>
                <a:ea typeface="Montserrat SemiBold"/>
                <a:cs typeface="Montserrat SemiBold"/>
                <a:sym typeface="Montserrat SemiBold"/>
              </a:rPr>
              <a:t>What quality education is meant to deliver</a:t>
            </a:r>
            <a:endParaRPr sz="1300">
              <a:solidFill>
                <a:srgbClr val="C5192D"/>
              </a:solidFill>
              <a:latin typeface="Montserrat SemiBold"/>
              <a:ea typeface="Montserrat SemiBold"/>
              <a:cs typeface="Montserrat SemiBold"/>
              <a:sym typeface="Montserrat SemiBold"/>
            </a:endParaRPr>
          </a:p>
        </p:txBody>
      </p:sp>
      <p:sp>
        <p:nvSpPr>
          <p:cNvPr id="195" name="Google Shape;195;p27"/>
          <p:cNvSpPr txBox="1"/>
          <p:nvPr/>
        </p:nvSpPr>
        <p:spPr>
          <a:xfrm>
            <a:off x="3285600" y="1397275"/>
            <a:ext cx="3000000" cy="238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Quality education focuses on outcomes.</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SzPts val="1000"/>
              <a:buFont typeface="Montserrat Medium"/>
              <a:buChar char="●"/>
            </a:pPr>
            <a:r>
              <a:rPr lang="en" sz="1000">
                <a:latin typeface="Montserrat Medium"/>
                <a:ea typeface="Montserrat Medium"/>
                <a:cs typeface="Montserrat Medium"/>
                <a:sym typeface="Montserrat Medium"/>
              </a:rPr>
              <a:t>Literacy and numeracy</a:t>
            </a:r>
            <a:endParaRPr sz="1000">
              <a:latin typeface="Montserrat Medium"/>
              <a:ea typeface="Montserrat Medium"/>
              <a:cs typeface="Montserrat Medium"/>
              <a:sym typeface="Montserrat Medium"/>
            </a:endParaRPr>
          </a:p>
          <a:p>
            <a:pPr indent="-120650" lvl="0" marL="171450" rtl="0" algn="l">
              <a:spcBef>
                <a:spcPts val="0"/>
              </a:spcBef>
              <a:spcAft>
                <a:spcPts val="0"/>
              </a:spcAft>
              <a:buSzPts val="1000"/>
              <a:buFont typeface="Montserrat Medium"/>
              <a:buChar char="●"/>
            </a:pPr>
            <a:r>
              <a:rPr lang="en" sz="1000">
                <a:latin typeface="Montserrat Medium"/>
                <a:ea typeface="Montserrat Medium"/>
                <a:cs typeface="Montserrat Medium"/>
                <a:sym typeface="Montserrat Medium"/>
              </a:rPr>
              <a:t>Access to vocational and higher education</a:t>
            </a:r>
            <a:endParaRPr sz="1000">
              <a:latin typeface="Montserrat Medium"/>
              <a:ea typeface="Montserrat Medium"/>
              <a:cs typeface="Montserrat Medium"/>
              <a:sym typeface="Montserrat Medium"/>
            </a:endParaRPr>
          </a:p>
          <a:p>
            <a:pPr indent="-120650" lvl="0" marL="171450" rtl="0" algn="l">
              <a:spcBef>
                <a:spcPts val="0"/>
              </a:spcBef>
              <a:spcAft>
                <a:spcPts val="0"/>
              </a:spcAft>
              <a:buSzPts val="1000"/>
              <a:buFont typeface="Montserrat Medium"/>
              <a:buChar char="●"/>
            </a:pPr>
            <a:r>
              <a:rPr lang="en" sz="1000">
                <a:latin typeface="Montserrat Medium"/>
                <a:ea typeface="Montserrat Medium"/>
                <a:cs typeface="Montserrat Medium"/>
                <a:sym typeface="Montserrat Medium"/>
              </a:rPr>
              <a:t>Skills that support work, entrepreneurship, and participation in society</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It also prepares learners to adapt as knowledge, technology, and work evolve.</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Education matters when learning leads to real capability, not just progression through a system.</a:t>
            </a:r>
            <a:endParaRPr sz="1000">
              <a:latin typeface="Montserrat Medium"/>
              <a:ea typeface="Montserrat Medium"/>
              <a:cs typeface="Montserrat Medium"/>
              <a:sym typeface="Montserrat Medium"/>
            </a:endParaRPr>
          </a:p>
        </p:txBody>
      </p:sp>
      <p:sp>
        <p:nvSpPr>
          <p:cNvPr id="196" name="Google Shape;196;p27"/>
          <p:cNvSpPr txBox="1"/>
          <p:nvPr/>
        </p:nvSpPr>
        <p:spPr>
          <a:xfrm>
            <a:off x="281250" y="296767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C5192D"/>
                </a:solidFill>
                <a:latin typeface="Montserrat SemiBold"/>
                <a:ea typeface="Montserrat SemiBold"/>
                <a:cs typeface="Montserrat SemiBold"/>
                <a:sym typeface="Montserrat SemiBold"/>
              </a:rPr>
              <a:t>What keeps education effective</a:t>
            </a:r>
            <a:endParaRPr sz="1300">
              <a:solidFill>
                <a:srgbClr val="C5192D"/>
              </a:solidFill>
              <a:latin typeface="Montserrat SemiBold"/>
              <a:ea typeface="Montserrat SemiBold"/>
              <a:cs typeface="Montserrat SemiBold"/>
              <a:sym typeface="Montserrat SemiBold"/>
            </a:endParaRPr>
          </a:p>
        </p:txBody>
      </p:sp>
      <p:sp>
        <p:nvSpPr>
          <p:cNvPr id="197" name="Google Shape;197;p27"/>
          <p:cNvSpPr txBox="1"/>
          <p:nvPr/>
        </p:nvSpPr>
        <p:spPr>
          <a:xfrm>
            <a:off x="285750" y="3352575"/>
            <a:ext cx="3000000" cy="137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000">
                <a:latin typeface="Montserrat Medium"/>
                <a:ea typeface="Montserrat Medium"/>
                <a:cs typeface="Montserrat Medium"/>
                <a:sym typeface="Montserrat Medium"/>
              </a:rPr>
              <a:t>Quality learning depends on:</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 trained teachers,</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 inclusive environments,</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 and removing barriers to participation.</a:t>
            </a:r>
            <a:endParaRPr sz="1000">
              <a:latin typeface="Montserrat Medium"/>
              <a:ea typeface="Montserrat Medium"/>
              <a:cs typeface="Montserrat Medium"/>
              <a:sym typeface="Montserrat Medium"/>
            </a:endParaRPr>
          </a:p>
          <a:p>
            <a:pPr indent="0" lvl="0" marL="0" rtl="0" algn="l">
              <a:lnSpc>
                <a:spcPct val="115000"/>
              </a:lnSpc>
              <a:spcBef>
                <a:spcPts val="1200"/>
              </a:spcBef>
              <a:spcAft>
                <a:spcPts val="1200"/>
              </a:spcAft>
              <a:buNone/>
            </a:pPr>
            <a:r>
              <a:rPr lang="en" sz="1000">
                <a:latin typeface="Montserrat Medium"/>
                <a:ea typeface="Montserrat Medium"/>
                <a:cs typeface="Montserrat Medium"/>
                <a:sym typeface="Montserrat Medium"/>
              </a:rPr>
              <a:t>Strong education systems increase the value of knowledge everywhere.</a:t>
            </a:r>
            <a:endParaRPr sz="1000">
              <a:latin typeface="Montserrat Medium"/>
              <a:ea typeface="Montserrat Medium"/>
              <a:cs typeface="Montserrat Medium"/>
              <a:sym typeface="Montserrat Medium"/>
            </a:endParaRPr>
          </a:p>
        </p:txBody>
      </p:sp>
      <p:pic>
        <p:nvPicPr>
          <p:cNvPr id="198" name="Google Shape;198;p27" title="8576.jpg"/>
          <p:cNvPicPr preferRelativeResize="0"/>
          <p:nvPr/>
        </p:nvPicPr>
        <p:blipFill>
          <a:blip r:embed="rId4">
            <a:alphaModFix/>
          </a:blip>
          <a:stretch>
            <a:fillRect/>
          </a:stretch>
        </p:blipFill>
        <p:spPr>
          <a:xfrm>
            <a:off x="6667700" y="2886000"/>
            <a:ext cx="2476303" cy="2105100"/>
          </a:xfrm>
          <a:prstGeom prst="rect">
            <a:avLst/>
          </a:prstGeom>
          <a:noFill/>
          <a:ln>
            <a:noFill/>
          </a:ln>
        </p:spPr>
      </p:pic>
      <p:sp>
        <p:nvSpPr>
          <p:cNvPr id="199" name="Google Shape;199;p27"/>
          <p:cNvSpPr/>
          <p:nvPr/>
        </p:nvSpPr>
        <p:spPr>
          <a:xfrm>
            <a:off x="3409350" y="3765975"/>
            <a:ext cx="3000000" cy="1074000"/>
          </a:xfrm>
          <a:prstGeom prst="rect">
            <a:avLst/>
          </a:prstGeom>
          <a:solidFill>
            <a:srgbClr val="F4CCCC"/>
          </a:solidFill>
          <a:ln cap="flat" cmpd="sng" w="9525">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t/>
            </a:r>
            <a:endParaRPr sz="700">
              <a:solidFill>
                <a:srgbClr val="DDA63A"/>
              </a:solidFill>
              <a:latin typeface="Montserrat SemiBold"/>
              <a:ea typeface="Montserrat SemiBold"/>
              <a:cs typeface="Montserrat SemiBold"/>
              <a:sym typeface="Montserrat SemiBold"/>
            </a:endParaRPr>
          </a:p>
        </p:txBody>
      </p:sp>
      <p:sp>
        <p:nvSpPr>
          <p:cNvPr id="200" name="Google Shape;200;p27"/>
          <p:cNvSpPr txBox="1"/>
          <p:nvPr/>
        </p:nvSpPr>
        <p:spPr>
          <a:xfrm>
            <a:off x="3409350" y="3765975"/>
            <a:ext cx="393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Understand its Impact!</a:t>
            </a:r>
            <a:endParaRPr sz="1000">
              <a:solidFill>
                <a:schemeClr val="dk1"/>
              </a:solidFill>
              <a:latin typeface="Montserrat Medium"/>
              <a:ea typeface="Montserrat Medium"/>
              <a:cs typeface="Montserrat Medium"/>
              <a:sym typeface="Montserrat Medium"/>
            </a:endParaRPr>
          </a:p>
        </p:txBody>
      </p:sp>
      <p:sp>
        <p:nvSpPr>
          <p:cNvPr id="201" name="Google Shape;201;p27"/>
          <p:cNvSpPr txBox="1"/>
          <p:nvPr/>
        </p:nvSpPr>
        <p:spPr>
          <a:xfrm>
            <a:off x="3412350" y="4008675"/>
            <a:ext cx="2991000" cy="723300"/>
          </a:xfrm>
          <a:prstGeom prst="rect">
            <a:avLst/>
          </a:prstGeom>
          <a:noFill/>
          <a:ln>
            <a:noFill/>
          </a:ln>
        </p:spPr>
        <p:txBody>
          <a:bodyPr anchorCtr="0" anchor="t" bIns="91425" lIns="91425" spcFirstLastPara="1" rIns="91425" wrap="square" tIns="91425">
            <a:spAutoFit/>
          </a:bodyPr>
          <a:lstStyle/>
          <a:p>
            <a:pPr indent="-101600" lvl="0" marL="171450" rtl="0" algn="l">
              <a:lnSpc>
                <a:spcPct val="100000"/>
              </a:lnSpc>
              <a:spcBef>
                <a:spcPts val="0"/>
              </a:spcBef>
              <a:spcAft>
                <a:spcPts val="0"/>
              </a:spcAft>
              <a:buClr>
                <a:schemeClr val="dk1"/>
              </a:buClr>
              <a:buSzPts val="700"/>
              <a:buFont typeface="Montserrat Medium"/>
              <a:buChar char="●"/>
            </a:pPr>
            <a:r>
              <a:rPr lang="en" sz="700" u="sng">
                <a:solidFill>
                  <a:srgbClr val="C5192D"/>
                </a:solidFill>
                <a:latin typeface="Montserrat Medium"/>
                <a:ea typeface="Montserrat Medium"/>
                <a:cs typeface="Montserrat Medium"/>
                <a:sym typeface="Montserrat Medium"/>
                <a:hlinkClick r:id="rId5">
                  <a:extLst>
                    <a:ext uri="{A12FA001-AC4F-418D-AE19-62706E023703}">
                      <ahyp:hlinkClr val="tx"/>
                    </a:ext>
                  </a:extLst>
                </a:hlinkClick>
              </a:rPr>
              <a:t>Rethinking Quality Education: Perspectives from the Capability Approach</a:t>
            </a:r>
            <a:endParaRPr sz="700">
              <a:solidFill>
                <a:srgbClr val="C5192D"/>
              </a:solidFill>
              <a:latin typeface="Montserrat Medium"/>
              <a:ea typeface="Montserrat Medium"/>
              <a:cs typeface="Montserrat Medium"/>
              <a:sym typeface="Montserrat Medium"/>
            </a:endParaRPr>
          </a:p>
          <a:p>
            <a:pPr indent="-101600" lvl="0" marL="171450" rtl="0" algn="l">
              <a:lnSpc>
                <a:spcPct val="100000"/>
              </a:lnSpc>
              <a:spcBef>
                <a:spcPts val="0"/>
              </a:spcBef>
              <a:spcAft>
                <a:spcPts val="0"/>
              </a:spcAft>
              <a:buClr>
                <a:schemeClr val="dk1"/>
              </a:buClr>
              <a:buSzPts val="700"/>
              <a:buFont typeface="Montserrat Medium"/>
              <a:buChar char="●"/>
            </a:pPr>
            <a:r>
              <a:rPr lang="en" sz="700" u="sng">
                <a:solidFill>
                  <a:srgbClr val="C5192D"/>
                </a:solidFill>
                <a:latin typeface="Montserrat Medium"/>
                <a:ea typeface="Montserrat Medium"/>
                <a:cs typeface="Montserrat Medium"/>
                <a:sym typeface="Montserrat Medium"/>
                <a:hlinkClick r:id="rId6">
                  <a:extLst>
                    <a:ext uri="{A12FA001-AC4F-418D-AE19-62706E023703}">
                      <ahyp:hlinkClr val="tx"/>
                    </a:ext>
                  </a:extLst>
                </a:hlinkClick>
              </a:rPr>
              <a:t>Components of a Quality Education: A literature revie</a:t>
            </a:r>
            <a:r>
              <a:rPr lang="en" sz="700" u="sng">
                <a:solidFill>
                  <a:srgbClr val="C5192D"/>
                </a:solidFill>
                <a:latin typeface="Montserrat Medium"/>
                <a:ea typeface="Montserrat Medium"/>
                <a:cs typeface="Montserrat Medium"/>
                <a:sym typeface="Montserrat Medium"/>
                <a:hlinkClick r:id="rId7">
                  <a:extLst>
                    <a:ext uri="{A12FA001-AC4F-418D-AE19-62706E023703}">
                      <ahyp:hlinkClr val="tx"/>
                    </a:ext>
                  </a:extLst>
                </a:hlinkClick>
              </a:rPr>
              <a:t>w</a:t>
            </a:r>
            <a:endParaRPr sz="700">
              <a:solidFill>
                <a:srgbClr val="C5192D"/>
              </a:solidFill>
              <a:latin typeface="Montserrat Medium"/>
              <a:ea typeface="Montserrat Medium"/>
              <a:cs typeface="Montserrat Medium"/>
              <a:sym typeface="Montserrat Medium"/>
            </a:endParaRPr>
          </a:p>
          <a:p>
            <a:pPr indent="-101600" lvl="0" marL="171450" rtl="0" algn="l">
              <a:lnSpc>
                <a:spcPct val="100000"/>
              </a:lnSpc>
              <a:spcBef>
                <a:spcPts val="0"/>
              </a:spcBef>
              <a:spcAft>
                <a:spcPts val="0"/>
              </a:spcAft>
              <a:buClr>
                <a:schemeClr val="dk1"/>
              </a:buClr>
              <a:buSzPts val="700"/>
              <a:buFont typeface="Montserrat Medium"/>
              <a:buChar char="●"/>
            </a:pPr>
            <a:r>
              <a:rPr lang="en" sz="700" u="sng">
                <a:solidFill>
                  <a:srgbClr val="C5192D"/>
                </a:solidFill>
                <a:latin typeface="Montserrat Medium"/>
                <a:ea typeface="Montserrat Medium"/>
                <a:cs typeface="Montserrat Medium"/>
                <a:sym typeface="Montserrat Medium"/>
                <a:hlinkClick r:id="rId8">
                  <a:extLst>
                    <a:ext uri="{A12FA001-AC4F-418D-AE19-62706E023703}">
                      <ahyp:hlinkClr val="tx"/>
                    </a:ext>
                  </a:extLst>
                </a:hlinkClick>
              </a:rPr>
              <a:t>Why Quality Education is important for Modern World? | Mr. Chetan Kapoor | TEDxAIT</a:t>
            </a:r>
            <a:endParaRPr sz="700">
              <a:solidFill>
                <a:srgbClr val="C5192D"/>
              </a:solidFill>
              <a:latin typeface="Montserrat SemiBold"/>
              <a:ea typeface="Montserrat SemiBold"/>
              <a:cs typeface="Montserrat SemiBold"/>
              <a:sym typeface="Montserrat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nvSpPr>
        <p:spPr>
          <a:xfrm>
            <a:off x="2551250" y="3414614"/>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3A21"/>
                </a:solidFill>
                <a:latin typeface="Montserrat SemiBold"/>
                <a:ea typeface="Montserrat SemiBold"/>
                <a:cs typeface="Montserrat SemiBold"/>
                <a:sym typeface="Montserrat SemiBold"/>
              </a:rPr>
              <a:t>Better participation improves decision quality</a:t>
            </a:r>
            <a:endParaRPr sz="1300">
              <a:solidFill>
                <a:srgbClr val="FF3A21"/>
              </a:solidFill>
              <a:latin typeface="Montserrat SemiBold"/>
              <a:ea typeface="Montserrat SemiBold"/>
              <a:cs typeface="Montserrat SemiBold"/>
              <a:sym typeface="Montserrat SemiBold"/>
            </a:endParaRPr>
          </a:p>
        </p:txBody>
      </p:sp>
      <p:sp>
        <p:nvSpPr>
          <p:cNvPr id="207" name="Google Shape;207;p28"/>
          <p:cNvSpPr/>
          <p:nvPr/>
        </p:nvSpPr>
        <p:spPr>
          <a:xfrm>
            <a:off x="0" y="0"/>
            <a:ext cx="2377200" cy="2733600"/>
          </a:xfrm>
          <a:prstGeom prst="rect">
            <a:avLst/>
          </a:prstGeom>
          <a:solidFill>
            <a:srgbClr val="FF3A21"/>
          </a:solidFill>
          <a:ln cap="flat" cmpd="sng" w="9525">
            <a:solidFill>
              <a:srgbClr val="FF3A2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8" name="Google Shape;208;p28" title="TheGlobalGoals_Icons_Color_Goal_5.png"/>
          <p:cNvPicPr preferRelativeResize="0"/>
          <p:nvPr/>
        </p:nvPicPr>
        <p:blipFill rotWithShape="1">
          <a:blip r:embed="rId3">
            <a:alphaModFix/>
          </a:blip>
          <a:srcRect b="0" l="0" r="0" t="0"/>
          <a:stretch/>
        </p:blipFill>
        <p:spPr>
          <a:xfrm>
            <a:off x="282550" y="453775"/>
            <a:ext cx="1812075" cy="1812075"/>
          </a:xfrm>
          <a:prstGeom prst="rect">
            <a:avLst/>
          </a:prstGeom>
          <a:noFill/>
          <a:ln>
            <a:noFill/>
          </a:ln>
        </p:spPr>
      </p:pic>
      <p:cxnSp>
        <p:nvCxnSpPr>
          <p:cNvPr id="209" name="Google Shape;209;p28"/>
          <p:cNvCxnSpPr/>
          <p:nvPr/>
        </p:nvCxnSpPr>
        <p:spPr>
          <a:xfrm flipH="1" rot="10800000">
            <a:off x="2551250" y="900175"/>
            <a:ext cx="5870100" cy="2400"/>
          </a:xfrm>
          <a:prstGeom prst="straightConnector1">
            <a:avLst/>
          </a:prstGeom>
          <a:noFill/>
          <a:ln cap="flat" cmpd="sng" w="9525">
            <a:solidFill>
              <a:srgbClr val="FF3A21"/>
            </a:solidFill>
            <a:prstDash val="solid"/>
            <a:round/>
            <a:headEnd len="med" w="med" type="none"/>
            <a:tailEnd len="med" w="med" type="none"/>
          </a:ln>
        </p:spPr>
      </p:cxnSp>
      <p:cxnSp>
        <p:nvCxnSpPr>
          <p:cNvPr id="210" name="Google Shape;210;p28"/>
          <p:cNvCxnSpPr/>
          <p:nvPr/>
        </p:nvCxnSpPr>
        <p:spPr>
          <a:xfrm flipH="1">
            <a:off x="5551239" y="1005185"/>
            <a:ext cx="3600" cy="3912600"/>
          </a:xfrm>
          <a:prstGeom prst="straightConnector1">
            <a:avLst/>
          </a:prstGeom>
          <a:noFill/>
          <a:ln cap="flat" cmpd="sng" w="9525">
            <a:solidFill>
              <a:srgbClr val="FF3A21"/>
            </a:solidFill>
            <a:prstDash val="solid"/>
            <a:round/>
            <a:headEnd len="med" w="med" type="none"/>
            <a:tailEnd len="med" w="med" type="none"/>
          </a:ln>
        </p:spPr>
      </p:cxnSp>
      <p:sp>
        <p:nvSpPr>
          <p:cNvPr id="211" name="Google Shape;211;p28"/>
          <p:cNvSpPr txBox="1"/>
          <p:nvPr/>
        </p:nvSpPr>
        <p:spPr>
          <a:xfrm>
            <a:off x="2551250" y="155275"/>
            <a:ext cx="37665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b="1" lang="en" sz="1700">
                <a:solidFill>
                  <a:srgbClr val="FF3A21"/>
                </a:solidFill>
              </a:rPr>
              <a:t>Equal opportunity, equal safety, equal voice</a:t>
            </a:r>
            <a:endParaRPr b="1" sz="1700">
              <a:solidFill>
                <a:srgbClr val="FF3A21"/>
              </a:solidFill>
            </a:endParaRPr>
          </a:p>
        </p:txBody>
      </p:sp>
      <p:sp>
        <p:nvSpPr>
          <p:cNvPr id="212" name="Google Shape;212;p28"/>
          <p:cNvSpPr txBox="1"/>
          <p:nvPr/>
        </p:nvSpPr>
        <p:spPr>
          <a:xfrm>
            <a:off x="2551250" y="902575"/>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FF3A21"/>
                </a:solidFill>
                <a:latin typeface="Montserrat SemiBold"/>
                <a:ea typeface="Montserrat SemiBold"/>
                <a:cs typeface="Montserrat SemiBold"/>
                <a:sym typeface="Montserrat SemiBold"/>
              </a:rPr>
              <a:t>Rights, safety, and agency</a:t>
            </a:r>
            <a:endParaRPr sz="1300">
              <a:solidFill>
                <a:srgbClr val="FF3A21"/>
              </a:solidFill>
              <a:latin typeface="Montserrat SemiBold"/>
              <a:ea typeface="Montserrat SemiBold"/>
              <a:cs typeface="Montserrat SemiBold"/>
              <a:sym typeface="Montserrat SemiBold"/>
            </a:endParaRPr>
          </a:p>
        </p:txBody>
      </p:sp>
      <p:pic>
        <p:nvPicPr>
          <p:cNvPr id="213" name="Google Shape;213;p28" title="12596-NOABR0.png"/>
          <p:cNvPicPr preferRelativeResize="0"/>
          <p:nvPr/>
        </p:nvPicPr>
        <p:blipFill rotWithShape="1">
          <a:blip r:embed="rId4">
            <a:alphaModFix/>
          </a:blip>
          <a:srcRect b="309" l="22195" r="22067" t="22549"/>
          <a:stretch/>
        </p:blipFill>
        <p:spPr>
          <a:xfrm>
            <a:off x="116600" y="2150025"/>
            <a:ext cx="2149174" cy="2993475"/>
          </a:xfrm>
          <a:prstGeom prst="rect">
            <a:avLst/>
          </a:prstGeom>
          <a:noFill/>
          <a:ln>
            <a:noFill/>
          </a:ln>
        </p:spPr>
      </p:pic>
      <p:sp>
        <p:nvSpPr>
          <p:cNvPr id="214" name="Google Shape;214;p28"/>
          <p:cNvSpPr txBox="1"/>
          <p:nvPr/>
        </p:nvSpPr>
        <p:spPr>
          <a:xfrm>
            <a:off x="2551250" y="1149325"/>
            <a:ext cx="3000000" cy="228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Gender equality focuses on ensuring that </a:t>
            </a:r>
            <a:r>
              <a:rPr lang="en" sz="1000">
                <a:solidFill>
                  <a:srgbClr val="FF3A21"/>
                </a:solidFill>
                <a:latin typeface="Montserrat SemiBold"/>
                <a:ea typeface="Montserrat SemiBold"/>
                <a:cs typeface="Montserrat SemiBold"/>
                <a:sym typeface="Montserrat SemiBold"/>
              </a:rPr>
              <a:t>everyone can access educat</a:t>
            </a:r>
            <a:r>
              <a:rPr lang="en" sz="1000">
                <a:solidFill>
                  <a:srgbClr val="FF3A21"/>
                </a:solidFill>
                <a:latin typeface="Montserrat SemiBold"/>
                <a:ea typeface="Montserrat SemiBold"/>
                <a:cs typeface="Montserrat SemiBold"/>
                <a:sym typeface="Montserrat SemiBold"/>
              </a:rPr>
              <a:t>ion, healthcare, work, and public life</a:t>
            </a:r>
            <a:r>
              <a:rPr lang="en" sz="1000">
                <a:solidFill>
                  <a:schemeClr val="dk1"/>
                </a:solidFill>
                <a:latin typeface="Montserrat Medium"/>
                <a:ea typeface="Montserrat Medium"/>
                <a:cs typeface="Montserrat Medium"/>
                <a:sym typeface="Montserrat Medium"/>
              </a:rPr>
              <a:t> without barriers.</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It also includes </a:t>
            </a:r>
            <a:r>
              <a:rPr lang="en" sz="1000">
                <a:solidFill>
                  <a:srgbClr val="FF3A21"/>
                </a:solidFill>
                <a:latin typeface="Montserrat SemiBold"/>
                <a:ea typeface="Montserrat SemiBold"/>
                <a:cs typeface="Montserrat SemiBold"/>
                <a:sym typeface="Montserrat SemiBold"/>
              </a:rPr>
              <a:t>safety and dignity</a:t>
            </a:r>
            <a:r>
              <a:rPr lang="en" sz="1000">
                <a:solidFill>
                  <a:schemeClr val="dk1"/>
                </a:solidFill>
                <a:latin typeface="Montserrat Medium"/>
                <a:ea typeface="Montserrat Medium"/>
                <a:cs typeface="Montserrat Medium"/>
                <a:sym typeface="Montserrat Medium"/>
              </a:rPr>
              <a:t>, including </a:t>
            </a:r>
            <a:r>
              <a:rPr lang="en" sz="1000">
                <a:solidFill>
                  <a:srgbClr val="FF3A21"/>
                </a:solidFill>
                <a:latin typeface="Montserrat SemiBold"/>
                <a:ea typeface="Montserrat SemiBold"/>
                <a:cs typeface="Montserrat SemiBold"/>
                <a:sym typeface="Montserrat SemiBold"/>
              </a:rPr>
              <a:t>freedom from violence, harmful practices, and discrimination</a:t>
            </a:r>
            <a:r>
              <a:rPr lang="en" sz="1000">
                <a:solidFill>
                  <a:schemeClr val="dk1"/>
                </a:solidFill>
                <a:latin typeface="Montserrat Medium"/>
                <a:ea typeface="Montserrat Medium"/>
                <a:cs typeface="Montserrat Medium"/>
                <a:sym typeface="Montserrat Medium"/>
              </a:rPr>
              <a:t>.</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This goal is about real conditions that shape participation, not symbolic statements.</a:t>
            </a:r>
            <a:endParaRPr sz="1000">
              <a:latin typeface="Montserrat Medium"/>
              <a:ea typeface="Montserrat Medium"/>
              <a:cs typeface="Montserrat Medium"/>
              <a:sym typeface="Montserrat Medium"/>
            </a:endParaRPr>
          </a:p>
        </p:txBody>
      </p:sp>
      <p:sp>
        <p:nvSpPr>
          <p:cNvPr id="215" name="Google Shape;215;p28"/>
          <p:cNvSpPr txBox="1"/>
          <p:nvPr/>
        </p:nvSpPr>
        <p:spPr>
          <a:xfrm>
            <a:off x="5626100" y="90257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F3A21"/>
                </a:solidFill>
                <a:latin typeface="Montserrat SemiBold"/>
                <a:ea typeface="Montserrat SemiBold"/>
                <a:cs typeface="Montserrat SemiBold"/>
                <a:sym typeface="Montserrat SemiBold"/>
              </a:rPr>
              <a:t>Why “equal access” does not guarantee equal outcomes</a:t>
            </a:r>
            <a:endParaRPr sz="1300">
              <a:solidFill>
                <a:srgbClr val="FF3A21"/>
              </a:solidFill>
              <a:latin typeface="Montserrat SemiBold"/>
              <a:ea typeface="Montserrat SemiBold"/>
              <a:cs typeface="Montserrat SemiBold"/>
              <a:sym typeface="Montserrat SemiBold"/>
            </a:endParaRPr>
          </a:p>
        </p:txBody>
      </p:sp>
      <p:sp>
        <p:nvSpPr>
          <p:cNvPr id="216" name="Google Shape;216;p28"/>
          <p:cNvSpPr txBox="1"/>
          <p:nvPr/>
        </p:nvSpPr>
        <p:spPr>
          <a:xfrm>
            <a:off x="5626100" y="1353900"/>
            <a:ext cx="2795400" cy="281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Even in high-performing environments, gaps can persist in outcomes.</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solidFill>
                  <a:srgbClr val="FF3A21"/>
                </a:solidFill>
                <a:latin typeface="Montserrat SemiBold"/>
                <a:ea typeface="Montserrat SemiBold"/>
                <a:cs typeface="Montserrat SemiBold"/>
                <a:sym typeface="Montserrat SemiBold"/>
              </a:rPr>
              <a:t>Who feels comfortable speaking up.</a:t>
            </a:r>
            <a:br>
              <a:rPr lang="en" sz="1000">
                <a:solidFill>
                  <a:srgbClr val="FF3A21"/>
                </a:solidFill>
                <a:latin typeface="Montserrat SemiBold"/>
                <a:ea typeface="Montserrat SemiBold"/>
                <a:cs typeface="Montserrat SemiBold"/>
                <a:sym typeface="Montserrat SemiBold"/>
              </a:rPr>
            </a:br>
            <a:r>
              <a:rPr lang="en" sz="1000">
                <a:solidFill>
                  <a:srgbClr val="FF3A21"/>
                </a:solidFill>
                <a:latin typeface="Montserrat SemiBold"/>
                <a:ea typeface="Montserrat SemiBold"/>
                <a:cs typeface="Montserrat SemiBold"/>
                <a:sym typeface="Montserrat SemiBold"/>
              </a:rPr>
              <a:t>Who gets mentorship and networks.</a:t>
            </a:r>
            <a:br>
              <a:rPr lang="en" sz="1000">
                <a:solidFill>
                  <a:srgbClr val="FF3A21"/>
                </a:solidFill>
                <a:latin typeface="Montserrat SemiBold"/>
                <a:ea typeface="Montserrat SemiBold"/>
                <a:cs typeface="Montserrat SemiBold"/>
                <a:sym typeface="Montserrat SemiBold"/>
              </a:rPr>
            </a:br>
            <a:r>
              <a:rPr lang="en" sz="1000">
                <a:solidFill>
                  <a:srgbClr val="FF3A21"/>
                </a:solidFill>
                <a:latin typeface="Montserrat SemiBold"/>
                <a:ea typeface="Montserrat SemiBold"/>
                <a:cs typeface="Montserrat SemiBold"/>
                <a:sym typeface="Montserrat SemiBold"/>
              </a:rPr>
              <a:t>Who is trusted with responsibility.</a:t>
            </a:r>
            <a:br>
              <a:rPr lang="en" sz="1000">
                <a:solidFill>
                  <a:srgbClr val="FF3A21"/>
                </a:solidFill>
                <a:latin typeface="Montserrat SemiBold"/>
                <a:ea typeface="Montserrat SemiBold"/>
                <a:cs typeface="Montserrat SemiBold"/>
                <a:sym typeface="Montserrat SemiBold"/>
              </a:rPr>
            </a:br>
            <a:r>
              <a:rPr lang="en" sz="1000">
                <a:solidFill>
                  <a:srgbClr val="FF3A21"/>
                </a:solidFill>
                <a:latin typeface="Montserrat SemiBold"/>
                <a:ea typeface="Montserrat SemiBold"/>
                <a:cs typeface="Montserrat SemiBold"/>
                <a:sym typeface="Montserrat SemiBold"/>
              </a:rPr>
              <a:t>Who faces bias, harassment, or mobility constraints.</a:t>
            </a:r>
            <a:br>
              <a:rPr lang="en" sz="1000">
                <a:solidFill>
                  <a:srgbClr val="FF3A21"/>
                </a:solidFill>
                <a:latin typeface="Montserrat SemiBold"/>
                <a:ea typeface="Montserrat SemiBold"/>
                <a:cs typeface="Montserrat SemiBold"/>
                <a:sym typeface="Montserrat SemiBold"/>
              </a:rPr>
            </a:br>
            <a:r>
              <a:rPr lang="en" sz="1000">
                <a:solidFill>
                  <a:srgbClr val="FF3A21"/>
                </a:solidFill>
                <a:latin typeface="Montserrat SemiBold"/>
                <a:ea typeface="Montserrat SemiBold"/>
                <a:cs typeface="Montserrat SemiBold"/>
                <a:sym typeface="Montserrat SemiBold"/>
              </a:rPr>
              <a:t>Who carries disproportionate unpaid care expectations at home.</a:t>
            </a:r>
            <a:endParaRPr sz="1000">
              <a:solidFill>
                <a:srgbClr val="FF3A21"/>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These patterns are </a:t>
            </a:r>
            <a:r>
              <a:rPr lang="en" sz="1000">
                <a:solidFill>
                  <a:srgbClr val="FF3A21"/>
                </a:solidFill>
                <a:latin typeface="Montserrat SemiBold"/>
                <a:ea typeface="Montserrat SemiBold"/>
                <a:cs typeface="Montserrat SemiBold"/>
                <a:sym typeface="Montserrat SemiBold"/>
              </a:rPr>
              <a:t>rarely about capability</a:t>
            </a:r>
            <a:r>
              <a:rPr lang="en" sz="1000">
                <a:latin typeface="Montserrat Medium"/>
                <a:ea typeface="Montserrat Medium"/>
                <a:cs typeface="Montserrat Medium"/>
                <a:sym typeface="Montserrat Medium"/>
              </a:rPr>
              <a:t>.</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They are </a:t>
            </a:r>
            <a:r>
              <a:rPr lang="en" sz="1000">
                <a:solidFill>
                  <a:srgbClr val="FF3A21"/>
                </a:solidFill>
                <a:latin typeface="Montserrat SemiBold"/>
                <a:ea typeface="Montserrat SemiBold"/>
                <a:cs typeface="Montserrat SemiBold"/>
                <a:sym typeface="Montserrat SemiBold"/>
              </a:rPr>
              <a:t>shaped by norms and structures</a:t>
            </a:r>
            <a:r>
              <a:rPr lang="en" sz="1000">
                <a:latin typeface="Montserrat Medium"/>
                <a:ea typeface="Montserrat Medium"/>
                <a:cs typeface="Montserrat Medium"/>
                <a:sym typeface="Montserrat Medium"/>
              </a:rPr>
              <a:t> that accumulate over time.</a:t>
            </a:r>
            <a:endParaRPr sz="1000">
              <a:latin typeface="Montserrat Medium"/>
              <a:ea typeface="Montserrat Medium"/>
              <a:cs typeface="Montserrat Medium"/>
              <a:sym typeface="Montserrat Medium"/>
            </a:endParaRPr>
          </a:p>
        </p:txBody>
      </p:sp>
      <p:sp>
        <p:nvSpPr>
          <p:cNvPr id="217" name="Google Shape;217;p28"/>
          <p:cNvSpPr/>
          <p:nvPr/>
        </p:nvSpPr>
        <p:spPr>
          <a:xfrm>
            <a:off x="5626100" y="4170600"/>
            <a:ext cx="2795400" cy="747300"/>
          </a:xfrm>
          <a:prstGeom prst="rect">
            <a:avLst/>
          </a:prstGeom>
          <a:solidFill>
            <a:srgbClr val="F9ADA4"/>
          </a:solidFill>
          <a:ln cap="flat" cmpd="sng" w="9525">
            <a:solidFill>
              <a:srgbClr val="F9ADA4"/>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t/>
            </a:r>
            <a:endParaRPr sz="700">
              <a:solidFill>
                <a:srgbClr val="DDA63A"/>
              </a:solidFill>
              <a:latin typeface="Montserrat SemiBold"/>
              <a:ea typeface="Montserrat SemiBold"/>
              <a:cs typeface="Montserrat SemiBold"/>
              <a:sym typeface="Montserrat SemiBold"/>
            </a:endParaRPr>
          </a:p>
        </p:txBody>
      </p:sp>
      <p:sp>
        <p:nvSpPr>
          <p:cNvPr id="218" name="Google Shape;218;p28"/>
          <p:cNvSpPr txBox="1"/>
          <p:nvPr/>
        </p:nvSpPr>
        <p:spPr>
          <a:xfrm>
            <a:off x="5626100" y="4308804"/>
            <a:ext cx="2795400" cy="6642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Medium"/>
              <a:buChar char="●"/>
            </a:pPr>
            <a:r>
              <a:rPr lang="en" sz="700" u="sng">
                <a:solidFill>
                  <a:srgbClr val="FF3A21"/>
                </a:solidFill>
                <a:latin typeface="Montserrat SemiBold"/>
                <a:ea typeface="Montserrat SemiBold"/>
                <a:cs typeface="Montserrat SemiBold"/>
                <a:sym typeface="Montserrat SemiBold"/>
                <a:hlinkClick r:id="rId5">
                  <a:extLst>
                    <a:ext uri="{A12FA001-AC4F-418D-AE19-62706E023703}">
                      <ahyp:hlinkClr val="tx"/>
                    </a:ext>
                  </a:extLst>
                </a:hlinkClick>
              </a:rPr>
              <a:t>Gender Equality and Rights: An Analysis of Progress and Challenges</a:t>
            </a:r>
            <a:endParaRPr sz="700">
              <a:solidFill>
                <a:srgbClr val="FF3A21"/>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FF3A21"/>
                </a:solidFill>
                <a:latin typeface="Montserrat SemiBold"/>
                <a:ea typeface="Montserrat SemiBold"/>
                <a:cs typeface="Montserrat SemiBold"/>
                <a:sym typeface="Montserrat SemiBold"/>
                <a:hlinkClick r:id="rId6">
                  <a:extLst>
                    <a:ext uri="{A12FA001-AC4F-418D-AE19-62706E023703}">
                      <ahyp:hlinkClr val="tx"/>
                    </a:ext>
                  </a:extLst>
                </a:hlinkClick>
              </a:rPr>
              <a:t>Equality in Decision-Making Positions: The Efficiency Gain</a:t>
            </a:r>
            <a:endParaRPr sz="700">
              <a:solidFill>
                <a:srgbClr val="FF3A21"/>
              </a:solidFill>
              <a:latin typeface="Montserrat SemiBold"/>
              <a:ea typeface="Montserrat SemiBold"/>
              <a:cs typeface="Montserrat SemiBold"/>
              <a:sym typeface="Montserrat SemiBold"/>
            </a:endParaRPr>
          </a:p>
        </p:txBody>
      </p:sp>
      <p:sp>
        <p:nvSpPr>
          <p:cNvPr id="219" name="Google Shape;219;p28"/>
          <p:cNvSpPr txBox="1"/>
          <p:nvPr/>
        </p:nvSpPr>
        <p:spPr>
          <a:xfrm>
            <a:off x="5630600" y="4129750"/>
            <a:ext cx="2790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Understanding the real gaps:</a:t>
            </a:r>
            <a:endParaRPr sz="1000">
              <a:solidFill>
                <a:schemeClr val="dk1"/>
              </a:solidFill>
              <a:latin typeface="Montserrat Medium"/>
              <a:ea typeface="Montserrat Medium"/>
              <a:cs typeface="Montserrat Medium"/>
              <a:sym typeface="Montserrat Medium"/>
            </a:endParaRPr>
          </a:p>
        </p:txBody>
      </p:sp>
      <p:cxnSp>
        <p:nvCxnSpPr>
          <p:cNvPr id="220" name="Google Shape;220;p28"/>
          <p:cNvCxnSpPr/>
          <p:nvPr/>
        </p:nvCxnSpPr>
        <p:spPr>
          <a:xfrm>
            <a:off x="2548839" y="3414917"/>
            <a:ext cx="2887200" cy="600"/>
          </a:xfrm>
          <a:prstGeom prst="straightConnector1">
            <a:avLst/>
          </a:prstGeom>
          <a:noFill/>
          <a:ln cap="flat" cmpd="sng" w="9525">
            <a:solidFill>
              <a:srgbClr val="FF3A21"/>
            </a:solidFill>
            <a:prstDash val="solid"/>
            <a:round/>
            <a:headEnd len="med" w="med" type="none"/>
            <a:tailEnd len="med" w="med" type="none"/>
          </a:ln>
        </p:spPr>
      </p:cxnSp>
      <p:sp>
        <p:nvSpPr>
          <p:cNvPr id="221" name="Google Shape;221;p28"/>
          <p:cNvSpPr txBox="1"/>
          <p:nvPr/>
        </p:nvSpPr>
        <p:spPr>
          <a:xfrm>
            <a:off x="2551250" y="3864439"/>
            <a:ext cx="3000000" cy="117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When participation is unequal, systems lose insight and potential.</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Gender equality improves:</a:t>
            </a:r>
            <a:endParaRPr sz="1000">
              <a:latin typeface="Montserrat Medium"/>
              <a:ea typeface="Montserrat Medium"/>
              <a:cs typeface="Montserrat Medium"/>
              <a:sym typeface="Montserrat Medium"/>
            </a:endParaRPr>
          </a:p>
          <a:p>
            <a:pPr indent="-120650" lvl="0" marL="171450" rtl="0" algn="l">
              <a:spcBef>
                <a:spcPts val="0"/>
              </a:spcBef>
              <a:spcAft>
                <a:spcPts val="0"/>
              </a:spcAft>
              <a:buClr>
                <a:schemeClr val="dk1"/>
              </a:buClr>
              <a:buSzPts val="1000"/>
              <a:buFont typeface="Montserrat SemiBold"/>
              <a:buChar char="●"/>
            </a:pPr>
            <a:r>
              <a:rPr lang="en" sz="1000">
                <a:solidFill>
                  <a:srgbClr val="FF3A21"/>
                </a:solidFill>
                <a:latin typeface="Montserrat SemiBold"/>
                <a:ea typeface="Montserrat SemiBold"/>
                <a:cs typeface="Montserrat SemiBold"/>
                <a:sym typeface="Montserrat SemiBold"/>
              </a:rPr>
              <a:t>leadership pipelines</a:t>
            </a:r>
            <a:endParaRPr sz="1000">
              <a:solidFill>
                <a:srgbClr val="FF3A21"/>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SemiBold"/>
              <a:buChar char="●"/>
            </a:pPr>
            <a:r>
              <a:rPr lang="en" sz="1000">
                <a:solidFill>
                  <a:srgbClr val="FF3A21"/>
                </a:solidFill>
                <a:latin typeface="Montserrat SemiBold"/>
                <a:ea typeface="Montserrat SemiBold"/>
                <a:cs typeface="Montserrat SemiBold"/>
                <a:sym typeface="Montserrat SemiBold"/>
              </a:rPr>
              <a:t>research and innovation quality</a:t>
            </a:r>
            <a:endParaRPr sz="1000">
              <a:solidFill>
                <a:srgbClr val="FF3A21"/>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SemiBold"/>
              <a:buChar char="●"/>
            </a:pPr>
            <a:r>
              <a:rPr lang="en" sz="1000">
                <a:solidFill>
                  <a:srgbClr val="FF3A21"/>
                </a:solidFill>
                <a:latin typeface="Montserrat SemiBold"/>
                <a:ea typeface="Montserrat SemiBold"/>
                <a:cs typeface="Montserrat SemiBold"/>
                <a:sym typeface="Montserrat SemiBold"/>
              </a:rPr>
              <a:t>team performance and culture</a:t>
            </a:r>
            <a:endParaRPr sz="1000">
              <a:solidFill>
                <a:srgbClr val="FF3A21"/>
              </a:solidFill>
              <a:latin typeface="Montserrat SemiBold"/>
              <a:ea typeface="Montserrat SemiBold"/>
              <a:cs typeface="Montserrat SemiBold"/>
              <a:sym typeface="Montserrat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Yes, we all know it’s the right thing to do. But Michael Kimmel makes the surprising, funny, practical case for treating men and women equally in the workplace and at home. It’s not a zero-sum game, but a win-win that will result in more opportunity and more happiness for everybody.&#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226" name="Google Shape;226;p29" title="Why Gender Equality Is Good for Everyone — Men Included | Michael Kimmel | TED Talk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0"/>
          <p:cNvSpPr txBox="1"/>
          <p:nvPr/>
        </p:nvSpPr>
        <p:spPr>
          <a:xfrm>
            <a:off x="276600" y="3401700"/>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26BDE2"/>
                </a:solidFill>
                <a:latin typeface="Montserrat SemiBold"/>
                <a:ea typeface="Montserrat SemiBold"/>
                <a:cs typeface="Montserrat SemiBold"/>
                <a:sym typeface="Montserrat SemiBold"/>
              </a:rPr>
              <a:t>Where does water security actually begin?</a:t>
            </a:r>
            <a:endParaRPr sz="1300">
              <a:solidFill>
                <a:srgbClr val="26BDE2"/>
              </a:solidFill>
              <a:latin typeface="Montserrat SemiBold"/>
              <a:ea typeface="Montserrat SemiBold"/>
              <a:cs typeface="Montserrat SemiBold"/>
              <a:sym typeface="Montserrat SemiBold"/>
            </a:endParaRPr>
          </a:p>
        </p:txBody>
      </p:sp>
      <p:sp>
        <p:nvSpPr>
          <p:cNvPr id="232" name="Google Shape;232;p30"/>
          <p:cNvSpPr txBox="1"/>
          <p:nvPr/>
        </p:nvSpPr>
        <p:spPr>
          <a:xfrm>
            <a:off x="285600" y="136980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Clean water and sanitation are </a:t>
            </a:r>
            <a:r>
              <a:rPr lang="en" sz="1000">
                <a:solidFill>
                  <a:srgbClr val="26BDE2"/>
                </a:solidFill>
                <a:latin typeface="Montserrat SemiBold"/>
                <a:ea typeface="Montserrat SemiBold"/>
                <a:cs typeface="Montserrat SemiBold"/>
                <a:sym typeface="Montserrat SemiBold"/>
              </a:rPr>
              <a:t>not defined only by availability</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They depend on infrastructure, management, and reliability.</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rgbClr val="26BDE2"/>
                </a:solidFill>
                <a:latin typeface="Montserrat SemiBold"/>
                <a:ea typeface="Montserrat SemiBold"/>
                <a:cs typeface="Montserrat SemiBold"/>
                <a:sym typeface="Montserrat SemiBold"/>
              </a:rPr>
              <a:t>Safe drinking water.</a:t>
            </a:r>
            <a:br>
              <a:rPr lang="en" sz="1000">
                <a:solidFill>
                  <a:srgbClr val="26BDE2"/>
                </a:solidFill>
                <a:latin typeface="Montserrat SemiBold"/>
                <a:ea typeface="Montserrat SemiBold"/>
                <a:cs typeface="Montserrat SemiBold"/>
                <a:sym typeface="Montserrat SemiBold"/>
              </a:rPr>
            </a:br>
            <a:r>
              <a:rPr lang="en" sz="1000">
                <a:solidFill>
                  <a:srgbClr val="26BDE2"/>
                </a:solidFill>
                <a:latin typeface="Montserrat SemiBold"/>
                <a:ea typeface="Montserrat SemiBold"/>
                <a:cs typeface="Montserrat SemiBold"/>
                <a:sym typeface="Montserrat SemiBold"/>
              </a:rPr>
              <a:t>Functional sanitation.</a:t>
            </a:r>
            <a:br>
              <a:rPr lang="en" sz="1000">
                <a:solidFill>
                  <a:srgbClr val="26BDE2"/>
                </a:solidFill>
                <a:latin typeface="Montserrat SemiBold"/>
                <a:ea typeface="Montserrat SemiBold"/>
                <a:cs typeface="Montserrat SemiBold"/>
                <a:sym typeface="Montserrat SemiBold"/>
              </a:rPr>
            </a:br>
            <a:r>
              <a:rPr lang="en" sz="1000">
                <a:solidFill>
                  <a:srgbClr val="26BDE2"/>
                </a:solidFill>
                <a:latin typeface="Montserrat SemiBold"/>
                <a:ea typeface="Montserrat SemiBold"/>
                <a:cs typeface="Montserrat SemiBold"/>
                <a:sym typeface="Montserrat SemiBold"/>
              </a:rPr>
              <a:t>Wastewater treatment.</a:t>
            </a:r>
            <a:endParaRPr sz="1000">
              <a:solidFill>
                <a:srgbClr val="26BDE2"/>
              </a:solidFill>
              <a:latin typeface="Montserrat SemiBold"/>
              <a:ea typeface="Montserrat SemiBold"/>
              <a:cs typeface="Montserrat SemiBold"/>
              <a:sym typeface="Montserrat SemiBold"/>
            </a:endParaRPr>
          </a:p>
          <a:p>
            <a:pPr indent="0" lvl="0" marL="0" rtl="0" algn="l">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Hygiene facilities in homes, schools, and public spaces.</a:t>
            </a:r>
            <a:endParaRPr sz="1000">
              <a:latin typeface="Montserrat Medium"/>
              <a:ea typeface="Montserrat Medium"/>
              <a:cs typeface="Montserrat Medium"/>
              <a:sym typeface="Montserrat Medium"/>
            </a:endParaRPr>
          </a:p>
        </p:txBody>
      </p:sp>
      <p:cxnSp>
        <p:nvCxnSpPr>
          <p:cNvPr id="233" name="Google Shape;233;p30"/>
          <p:cNvCxnSpPr/>
          <p:nvPr/>
        </p:nvCxnSpPr>
        <p:spPr>
          <a:xfrm>
            <a:off x="285739" y="3401710"/>
            <a:ext cx="2845500" cy="0"/>
          </a:xfrm>
          <a:prstGeom prst="straightConnector1">
            <a:avLst/>
          </a:prstGeom>
          <a:noFill/>
          <a:ln cap="flat" cmpd="sng" w="9525">
            <a:solidFill>
              <a:srgbClr val="26BDE2"/>
            </a:solidFill>
            <a:prstDash val="solid"/>
            <a:round/>
            <a:headEnd len="med" w="med" type="none"/>
            <a:tailEnd len="med" w="med" type="none"/>
          </a:ln>
        </p:spPr>
      </p:cxnSp>
      <p:sp>
        <p:nvSpPr>
          <p:cNvPr id="234" name="Google Shape;234;p30"/>
          <p:cNvSpPr txBox="1"/>
          <p:nvPr/>
        </p:nvSpPr>
        <p:spPr>
          <a:xfrm>
            <a:off x="3367750" y="1369800"/>
            <a:ext cx="3000000" cy="2747400"/>
          </a:xfrm>
          <a:prstGeom prst="rect">
            <a:avLst/>
          </a:prstGeom>
          <a:noFill/>
          <a:ln>
            <a:noFill/>
          </a:ln>
        </p:spPr>
        <p:txBody>
          <a:bodyPr anchorCtr="0" anchor="t" bIns="91425" lIns="91425" spcFirstLastPara="1" rIns="91425" wrap="square" tIns="91425">
            <a:spAutoFit/>
          </a:bodyPr>
          <a:lstStyle/>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26BDE2"/>
                </a:solidFill>
                <a:latin typeface="Montserrat SemiBold"/>
                <a:ea typeface="Montserrat SemiBold"/>
                <a:cs typeface="Montserrat SemiBold"/>
                <a:sym typeface="Montserrat SemiBold"/>
              </a:rPr>
              <a:t>Ensure, w</a:t>
            </a:r>
            <a:r>
              <a:rPr lang="en" sz="1000">
                <a:solidFill>
                  <a:srgbClr val="26BDE2"/>
                </a:solidFill>
                <a:latin typeface="Montserrat SemiBold"/>
                <a:ea typeface="Montserrat SemiBold"/>
                <a:cs typeface="Montserrat SemiBold"/>
                <a:sym typeface="Montserrat SemiBold"/>
              </a:rPr>
              <a:t>astewater is treated, not released untreated</a:t>
            </a:r>
            <a:endParaRPr sz="1000">
              <a:solidFill>
                <a:srgbClr val="26BDE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26BDE2"/>
                </a:solidFill>
                <a:latin typeface="Montserrat SemiBold"/>
                <a:ea typeface="Montserrat SemiBold"/>
                <a:cs typeface="Montserrat SemiBold"/>
                <a:sym typeface="Montserrat SemiBold"/>
              </a:rPr>
              <a:t>Pollution and hazardous dumping are controlled</a:t>
            </a:r>
            <a:endParaRPr sz="1000">
              <a:solidFill>
                <a:srgbClr val="26BDE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26BDE2"/>
                </a:solidFill>
                <a:latin typeface="Montserrat SemiBold"/>
                <a:ea typeface="Montserrat SemiBold"/>
                <a:cs typeface="Montserrat SemiBold"/>
                <a:sym typeface="Montserrat SemiBold"/>
              </a:rPr>
              <a:t>Water is reused safely where possible</a:t>
            </a:r>
            <a:endParaRPr sz="1000">
              <a:solidFill>
                <a:srgbClr val="26BDE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26BDE2"/>
                </a:solidFill>
                <a:latin typeface="Montserrat SemiBold"/>
                <a:ea typeface="Montserrat SemiBold"/>
                <a:cs typeface="Montserrat SemiBold"/>
                <a:sym typeface="Montserrat SemiBold"/>
              </a:rPr>
              <a:t>Freshwater withdrawals stay within sustainable limits</a:t>
            </a:r>
            <a:endParaRPr sz="1000">
              <a:solidFill>
                <a:srgbClr val="26BDE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26BDE2"/>
                </a:solidFill>
                <a:latin typeface="Montserrat SemiBold"/>
                <a:ea typeface="Montserrat SemiBold"/>
                <a:cs typeface="Montserrat SemiBold"/>
                <a:sym typeface="Montserrat SemiBold"/>
              </a:rPr>
              <a:t>Efficiency improves across agriculture, industry, and cities</a:t>
            </a:r>
            <a:endParaRPr sz="1000">
              <a:solidFill>
                <a:srgbClr val="26BDE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26BDE2"/>
                </a:solidFill>
                <a:latin typeface="Montserrat SemiBold"/>
                <a:ea typeface="Montserrat SemiBold"/>
                <a:cs typeface="Montserrat SemiBold"/>
                <a:sym typeface="Montserrat SemiBold"/>
              </a:rPr>
              <a:t>Water is managed across regions, not in isolation</a:t>
            </a:r>
            <a:endParaRPr sz="1000">
              <a:solidFill>
                <a:srgbClr val="26BDE2"/>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Scarcity is </a:t>
            </a:r>
            <a:r>
              <a:rPr lang="en" sz="1000">
                <a:solidFill>
                  <a:srgbClr val="26BDE2"/>
                </a:solidFill>
                <a:latin typeface="Montserrat SemiBold"/>
                <a:ea typeface="Montserrat SemiBold"/>
                <a:cs typeface="Montserrat SemiBold"/>
                <a:sym typeface="Montserrat SemiBold"/>
              </a:rPr>
              <a:t>rarely caused by absence of water</a:t>
            </a:r>
            <a:r>
              <a:rPr lang="en" sz="1000">
                <a:latin typeface="Montserrat Medium"/>
                <a:ea typeface="Montserrat Medium"/>
                <a:cs typeface="Montserrat Medium"/>
                <a:sym typeface="Montserrat Medium"/>
              </a:rPr>
              <a:t> alone. It is </a:t>
            </a:r>
            <a:r>
              <a:rPr lang="en" sz="1000">
                <a:solidFill>
                  <a:srgbClr val="26BDE2"/>
                </a:solidFill>
                <a:latin typeface="Montserrat SemiBold"/>
                <a:ea typeface="Montserrat SemiBold"/>
                <a:cs typeface="Montserrat SemiBold"/>
                <a:sym typeface="Montserrat SemiBold"/>
              </a:rPr>
              <a:t>caused by weak management</a:t>
            </a:r>
            <a:r>
              <a:rPr lang="en" sz="1000">
                <a:latin typeface="Montserrat Medium"/>
                <a:ea typeface="Montserrat Medium"/>
                <a:cs typeface="Montserrat Medium"/>
                <a:sym typeface="Montserrat Medium"/>
              </a:rPr>
              <a:t> across the chain.</a:t>
            </a:r>
            <a:endParaRPr sz="1000">
              <a:latin typeface="Montserrat Medium"/>
              <a:ea typeface="Montserrat Medium"/>
              <a:cs typeface="Montserrat Medium"/>
              <a:sym typeface="Montserrat Medium"/>
            </a:endParaRPr>
          </a:p>
        </p:txBody>
      </p:sp>
      <p:sp>
        <p:nvSpPr>
          <p:cNvPr id="235" name="Google Shape;235;p30"/>
          <p:cNvSpPr/>
          <p:nvPr/>
        </p:nvSpPr>
        <p:spPr>
          <a:xfrm>
            <a:off x="6766800" y="0"/>
            <a:ext cx="2377200" cy="2733600"/>
          </a:xfrm>
          <a:prstGeom prst="rect">
            <a:avLst/>
          </a:prstGeom>
          <a:solidFill>
            <a:srgbClr val="26BDE2"/>
          </a:solidFill>
          <a:ln cap="flat" cmpd="sng" w="9525">
            <a:solidFill>
              <a:srgbClr val="26BDE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6" name="Google Shape;236;p30" title="TheGlobalGoals_Icons_Color_Goal_6.png"/>
          <p:cNvPicPr preferRelativeResize="0"/>
          <p:nvPr/>
        </p:nvPicPr>
        <p:blipFill rotWithShape="1">
          <a:blip r:embed="rId3">
            <a:alphaModFix/>
          </a:blip>
          <a:srcRect b="0" l="0" r="0" t="0"/>
          <a:stretch/>
        </p:blipFill>
        <p:spPr>
          <a:xfrm>
            <a:off x="7049350" y="453775"/>
            <a:ext cx="1812075" cy="1812075"/>
          </a:xfrm>
          <a:prstGeom prst="rect">
            <a:avLst/>
          </a:prstGeom>
          <a:noFill/>
          <a:ln>
            <a:noFill/>
          </a:ln>
        </p:spPr>
      </p:pic>
      <p:cxnSp>
        <p:nvCxnSpPr>
          <p:cNvPr id="237" name="Google Shape;237;p30"/>
          <p:cNvCxnSpPr/>
          <p:nvPr/>
        </p:nvCxnSpPr>
        <p:spPr>
          <a:xfrm flipH="1" rot="10800000">
            <a:off x="285750" y="924850"/>
            <a:ext cx="5870100" cy="2400"/>
          </a:xfrm>
          <a:prstGeom prst="straightConnector1">
            <a:avLst/>
          </a:prstGeom>
          <a:noFill/>
          <a:ln cap="flat" cmpd="sng" w="9525">
            <a:solidFill>
              <a:srgbClr val="26BDE2"/>
            </a:solidFill>
            <a:prstDash val="solid"/>
            <a:round/>
            <a:headEnd len="med" w="med" type="none"/>
            <a:tailEnd len="med" w="med" type="none"/>
          </a:ln>
        </p:spPr>
      </p:cxnSp>
      <p:cxnSp>
        <p:nvCxnSpPr>
          <p:cNvPr id="238" name="Google Shape;238;p30"/>
          <p:cNvCxnSpPr/>
          <p:nvPr/>
        </p:nvCxnSpPr>
        <p:spPr>
          <a:xfrm>
            <a:off x="3276600" y="1095375"/>
            <a:ext cx="9000" cy="3744600"/>
          </a:xfrm>
          <a:prstGeom prst="straightConnector1">
            <a:avLst/>
          </a:prstGeom>
          <a:noFill/>
          <a:ln cap="flat" cmpd="sng" w="9525">
            <a:solidFill>
              <a:srgbClr val="26BDE2"/>
            </a:solidFill>
            <a:prstDash val="solid"/>
            <a:round/>
            <a:headEnd len="med" w="med" type="none"/>
            <a:tailEnd len="med" w="med" type="none"/>
          </a:ln>
        </p:spPr>
      </p:cxnSp>
      <p:sp>
        <p:nvSpPr>
          <p:cNvPr id="239" name="Google Shape;239;p30"/>
          <p:cNvSpPr/>
          <p:nvPr/>
        </p:nvSpPr>
        <p:spPr>
          <a:xfrm>
            <a:off x="3409350" y="4051875"/>
            <a:ext cx="3000000" cy="788100"/>
          </a:xfrm>
          <a:prstGeom prst="rect">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240" name="Google Shape;240;p30"/>
          <p:cNvSpPr txBox="1"/>
          <p:nvPr/>
        </p:nvSpPr>
        <p:spPr>
          <a:xfrm>
            <a:off x="3409350" y="4017857"/>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solidFill>
                  <a:schemeClr val="dk1"/>
                </a:solidFill>
                <a:latin typeface="Montserrat Medium"/>
                <a:ea typeface="Montserrat Medium"/>
                <a:cs typeface="Montserrat Medium"/>
                <a:sym typeface="Montserrat Medium"/>
              </a:rPr>
              <a:t>What keeps water systems working!</a:t>
            </a:r>
            <a:endParaRPr sz="1000">
              <a:solidFill>
                <a:schemeClr val="dk1"/>
              </a:solidFill>
              <a:latin typeface="Montserrat Medium"/>
              <a:ea typeface="Montserrat Medium"/>
              <a:cs typeface="Montserrat Medium"/>
              <a:sym typeface="Montserrat Medium"/>
            </a:endParaRPr>
          </a:p>
        </p:txBody>
      </p:sp>
      <p:sp>
        <p:nvSpPr>
          <p:cNvPr id="241" name="Google Shape;241;p30"/>
          <p:cNvSpPr txBox="1"/>
          <p:nvPr/>
        </p:nvSpPr>
        <p:spPr>
          <a:xfrm>
            <a:off x="3409350" y="4205939"/>
            <a:ext cx="2746500" cy="6642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26BDE2"/>
                </a:solidFill>
                <a:latin typeface="Montserrat SemiBold"/>
                <a:ea typeface="Montserrat SemiBold"/>
                <a:cs typeface="Montserrat SemiBold"/>
                <a:sym typeface="Montserrat SemiBold"/>
                <a:hlinkClick r:id="rId4">
                  <a:extLst>
                    <a:ext uri="{A12FA001-AC4F-418D-AE19-62706E023703}">
                      <ahyp:hlinkClr val="tx"/>
                    </a:ext>
                  </a:extLst>
                </a:hlinkClick>
              </a:rPr>
              <a:t>WHO global water, sanitation and hygiene: annual report 2024</a:t>
            </a:r>
            <a:endParaRPr sz="700">
              <a:solidFill>
                <a:srgbClr val="26BDE2"/>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26BDE2"/>
                </a:solidFill>
                <a:latin typeface="Montserrat SemiBold"/>
                <a:ea typeface="Montserrat SemiBold"/>
                <a:cs typeface="Montserrat SemiBold"/>
                <a:sym typeface="Montserrat SemiBold"/>
                <a:hlinkClick r:id="rId5">
                  <a:extLst>
                    <a:ext uri="{A12FA001-AC4F-418D-AE19-62706E023703}">
                      <ahyp:hlinkClr val="tx"/>
                    </a:ext>
                  </a:extLst>
                </a:hlinkClick>
              </a:rPr>
              <a:t>The role of water, sanitation and hygiene in safeguarding global health</a:t>
            </a:r>
            <a:endParaRPr sz="700">
              <a:solidFill>
                <a:srgbClr val="26BDE2"/>
              </a:solidFill>
              <a:latin typeface="Montserrat SemiBold"/>
              <a:ea typeface="Montserrat SemiBold"/>
              <a:cs typeface="Montserrat SemiBold"/>
              <a:sym typeface="Montserrat SemiBold"/>
            </a:endParaRPr>
          </a:p>
        </p:txBody>
      </p:sp>
      <p:sp>
        <p:nvSpPr>
          <p:cNvPr id="242" name="Google Shape;242;p30"/>
          <p:cNvSpPr txBox="1"/>
          <p:nvPr/>
        </p:nvSpPr>
        <p:spPr>
          <a:xfrm>
            <a:off x="285750" y="219250"/>
            <a:ext cx="52932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26BDE2"/>
                </a:solidFill>
                <a:latin typeface="Montserrat"/>
                <a:ea typeface="Montserrat"/>
                <a:cs typeface="Montserrat"/>
                <a:sym typeface="Montserrat"/>
              </a:rPr>
              <a:t>When systems work, water disappears from attention!</a:t>
            </a:r>
            <a:endParaRPr b="1" sz="1700">
              <a:solidFill>
                <a:srgbClr val="26BDE2"/>
              </a:solidFill>
              <a:latin typeface="Montserrat"/>
              <a:ea typeface="Montserrat"/>
              <a:cs typeface="Montserrat"/>
              <a:sym typeface="Montserrat"/>
            </a:endParaRPr>
          </a:p>
        </p:txBody>
      </p:sp>
      <p:sp>
        <p:nvSpPr>
          <p:cNvPr id="243" name="Google Shape;243;p30"/>
          <p:cNvSpPr txBox="1"/>
          <p:nvPr/>
        </p:nvSpPr>
        <p:spPr>
          <a:xfrm>
            <a:off x="285600" y="9272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26BDE2"/>
                </a:solidFill>
                <a:latin typeface="Montserrat SemiBold"/>
                <a:ea typeface="Montserrat SemiBold"/>
                <a:cs typeface="Montserrat SemiBold"/>
                <a:sym typeface="Montserrat SemiBold"/>
              </a:rPr>
              <a:t>Water access is a systems problem</a:t>
            </a:r>
            <a:endParaRPr sz="1300">
              <a:solidFill>
                <a:srgbClr val="26BDE2"/>
              </a:solidFill>
              <a:latin typeface="Montserrat SemiBold"/>
              <a:ea typeface="Montserrat SemiBold"/>
              <a:cs typeface="Montserrat SemiBold"/>
              <a:sym typeface="Montserrat SemiBold"/>
            </a:endParaRPr>
          </a:p>
        </p:txBody>
      </p:sp>
      <p:pic>
        <p:nvPicPr>
          <p:cNvPr id="244" name="Google Shape;244;p30" title="37185.jpg"/>
          <p:cNvPicPr preferRelativeResize="0"/>
          <p:nvPr/>
        </p:nvPicPr>
        <p:blipFill>
          <a:blip r:embed="rId6">
            <a:alphaModFix/>
          </a:blip>
          <a:stretch>
            <a:fillRect/>
          </a:stretch>
        </p:blipFill>
        <p:spPr>
          <a:xfrm>
            <a:off x="6787013" y="2767522"/>
            <a:ext cx="2336748" cy="2335601"/>
          </a:xfrm>
          <a:prstGeom prst="rect">
            <a:avLst/>
          </a:prstGeom>
          <a:noFill/>
          <a:ln>
            <a:noFill/>
          </a:ln>
        </p:spPr>
      </p:pic>
      <p:sp>
        <p:nvSpPr>
          <p:cNvPr id="245" name="Google Shape;245;p30"/>
          <p:cNvSpPr txBox="1"/>
          <p:nvPr/>
        </p:nvSpPr>
        <p:spPr>
          <a:xfrm>
            <a:off x="3367750" y="9272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26BDE2"/>
                </a:solidFill>
                <a:latin typeface="Montserrat SemiBold"/>
                <a:ea typeface="Montserrat SemiBold"/>
                <a:cs typeface="Montserrat SemiBold"/>
                <a:sym typeface="Montserrat SemiBold"/>
              </a:rPr>
              <a:t>Water security depends on how water moves through systems:</a:t>
            </a:r>
            <a:endParaRPr sz="1300">
              <a:solidFill>
                <a:srgbClr val="26BDE2"/>
              </a:solidFill>
              <a:latin typeface="Montserrat SemiBold"/>
              <a:ea typeface="Montserrat SemiBold"/>
              <a:cs typeface="Montserrat SemiBold"/>
              <a:sym typeface="Montserrat SemiBold"/>
            </a:endParaRPr>
          </a:p>
        </p:txBody>
      </p:sp>
      <p:sp>
        <p:nvSpPr>
          <p:cNvPr id="246" name="Google Shape;246;p30"/>
          <p:cNvSpPr txBox="1"/>
          <p:nvPr/>
        </p:nvSpPr>
        <p:spPr>
          <a:xfrm>
            <a:off x="276600" y="3880825"/>
            <a:ext cx="3000000" cy="104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Water security begins upstream.</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Natural ecosystems are not separate from infrastructure.</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Ecosystem protection and local capacity keep systems running.</a:t>
            </a:r>
            <a:endParaRPr sz="1000">
              <a:latin typeface="Montserrat Medium"/>
              <a:ea typeface="Montserrat Medium"/>
              <a:cs typeface="Montserrat Medium"/>
              <a:sym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1"/>
          <p:cNvSpPr/>
          <p:nvPr/>
        </p:nvSpPr>
        <p:spPr>
          <a:xfrm>
            <a:off x="0" y="0"/>
            <a:ext cx="2377200" cy="2733600"/>
          </a:xfrm>
          <a:prstGeom prst="rect">
            <a:avLst/>
          </a:prstGeom>
          <a:solidFill>
            <a:srgbClr val="FCC30B"/>
          </a:solidFill>
          <a:ln cap="flat" cmpd="sng" w="9525">
            <a:solidFill>
              <a:srgbClr val="FCC30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2" name="Google Shape;252;p31" title="TheGlobalGoals_Icons_Color_Goal_7.png"/>
          <p:cNvPicPr preferRelativeResize="0"/>
          <p:nvPr/>
        </p:nvPicPr>
        <p:blipFill rotWithShape="1">
          <a:blip r:embed="rId3">
            <a:alphaModFix/>
          </a:blip>
          <a:srcRect b="0" l="0" r="0" t="0"/>
          <a:stretch/>
        </p:blipFill>
        <p:spPr>
          <a:xfrm>
            <a:off x="282550" y="453775"/>
            <a:ext cx="1812075" cy="1812075"/>
          </a:xfrm>
          <a:prstGeom prst="rect">
            <a:avLst/>
          </a:prstGeom>
          <a:noFill/>
          <a:ln>
            <a:noFill/>
          </a:ln>
        </p:spPr>
      </p:pic>
      <p:cxnSp>
        <p:nvCxnSpPr>
          <p:cNvPr id="253" name="Google Shape;253;p31"/>
          <p:cNvCxnSpPr/>
          <p:nvPr/>
        </p:nvCxnSpPr>
        <p:spPr>
          <a:xfrm flipH="1" rot="10800000">
            <a:off x="2551250" y="900175"/>
            <a:ext cx="5870100" cy="2400"/>
          </a:xfrm>
          <a:prstGeom prst="straightConnector1">
            <a:avLst/>
          </a:prstGeom>
          <a:noFill/>
          <a:ln cap="flat" cmpd="sng" w="9525">
            <a:solidFill>
              <a:srgbClr val="FCC30B"/>
            </a:solidFill>
            <a:prstDash val="solid"/>
            <a:round/>
            <a:headEnd len="med" w="med" type="none"/>
            <a:tailEnd len="med" w="med" type="none"/>
          </a:ln>
        </p:spPr>
      </p:cxnSp>
      <p:cxnSp>
        <p:nvCxnSpPr>
          <p:cNvPr id="254" name="Google Shape;254;p31"/>
          <p:cNvCxnSpPr/>
          <p:nvPr/>
        </p:nvCxnSpPr>
        <p:spPr>
          <a:xfrm flipH="1">
            <a:off x="5551239" y="1005185"/>
            <a:ext cx="3600" cy="3912600"/>
          </a:xfrm>
          <a:prstGeom prst="straightConnector1">
            <a:avLst/>
          </a:prstGeom>
          <a:noFill/>
          <a:ln cap="flat" cmpd="sng" w="9525">
            <a:solidFill>
              <a:srgbClr val="FCC30B"/>
            </a:solidFill>
            <a:prstDash val="solid"/>
            <a:round/>
            <a:headEnd len="med" w="med" type="none"/>
            <a:tailEnd len="med" w="med" type="none"/>
          </a:ln>
        </p:spPr>
      </p:cxnSp>
      <p:sp>
        <p:nvSpPr>
          <p:cNvPr id="255" name="Google Shape;255;p31"/>
          <p:cNvSpPr txBox="1"/>
          <p:nvPr/>
        </p:nvSpPr>
        <p:spPr>
          <a:xfrm>
            <a:off x="2551250" y="155275"/>
            <a:ext cx="47973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FCC30B"/>
                </a:solidFill>
                <a:latin typeface="Montserrat"/>
                <a:ea typeface="Montserrat"/>
                <a:cs typeface="Montserrat"/>
                <a:sym typeface="Montserrat"/>
              </a:rPr>
              <a:t>What powers daily life is often invisible until it fails!</a:t>
            </a:r>
            <a:endParaRPr b="1" sz="1700">
              <a:solidFill>
                <a:srgbClr val="FCC30B"/>
              </a:solidFill>
              <a:latin typeface="Montserrat"/>
              <a:ea typeface="Montserrat"/>
              <a:cs typeface="Montserrat"/>
              <a:sym typeface="Montserrat"/>
            </a:endParaRPr>
          </a:p>
        </p:txBody>
      </p:sp>
      <p:sp>
        <p:nvSpPr>
          <p:cNvPr id="256" name="Google Shape;256;p31"/>
          <p:cNvSpPr txBox="1"/>
          <p:nvPr/>
        </p:nvSpPr>
        <p:spPr>
          <a:xfrm>
            <a:off x="2551250" y="902575"/>
            <a:ext cx="30036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FCC30B"/>
                </a:solidFill>
                <a:latin typeface="Montserrat SemiBold"/>
                <a:ea typeface="Montserrat SemiBold"/>
                <a:cs typeface="Montserrat SemiBold"/>
                <a:sym typeface="Montserrat SemiBold"/>
              </a:rPr>
              <a:t>Access Is the Starting Line</a:t>
            </a:r>
            <a:endParaRPr sz="1300">
              <a:solidFill>
                <a:srgbClr val="FCC30B"/>
              </a:solidFill>
              <a:latin typeface="Montserrat SemiBold"/>
              <a:ea typeface="Montserrat SemiBold"/>
              <a:cs typeface="Montserrat SemiBold"/>
              <a:sym typeface="Montserrat SemiBold"/>
            </a:endParaRPr>
          </a:p>
        </p:txBody>
      </p:sp>
      <p:sp>
        <p:nvSpPr>
          <p:cNvPr id="257" name="Google Shape;257;p31"/>
          <p:cNvSpPr txBox="1"/>
          <p:nvPr/>
        </p:nvSpPr>
        <p:spPr>
          <a:xfrm>
            <a:off x="2553050" y="1149800"/>
            <a:ext cx="3000000" cy="193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Energy decides what is possible.</a:t>
            </a:r>
            <a:br>
              <a:rPr lang="en" sz="1000">
                <a:solidFill>
                  <a:schemeClr val="dk1"/>
                </a:solidFill>
                <a:latin typeface="Montserrat Medium"/>
                <a:ea typeface="Montserrat Medium"/>
                <a:cs typeface="Montserrat Medium"/>
                <a:sym typeface="Montserrat Medium"/>
              </a:rPr>
            </a:br>
            <a:r>
              <a:rPr lang="en" sz="1000">
                <a:solidFill>
                  <a:srgbClr val="FCC30B"/>
                </a:solidFill>
                <a:latin typeface="Montserrat SemiBold"/>
                <a:ea typeface="Montserrat SemiBold"/>
                <a:cs typeface="Montserrat SemiBold"/>
                <a:sym typeface="Montserrat SemiBold"/>
              </a:rPr>
              <a:t>Light after sunset.</a:t>
            </a:r>
            <a:br>
              <a:rPr lang="en" sz="1000">
                <a:solidFill>
                  <a:srgbClr val="FCC30B"/>
                </a:solidFill>
                <a:latin typeface="Montserrat SemiBold"/>
                <a:ea typeface="Montserrat SemiBold"/>
                <a:cs typeface="Montserrat SemiBold"/>
                <a:sym typeface="Montserrat SemiBold"/>
              </a:rPr>
            </a:br>
            <a:r>
              <a:rPr lang="en" sz="1000">
                <a:solidFill>
                  <a:srgbClr val="FCC30B"/>
                </a:solidFill>
                <a:latin typeface="Montserrat SemiBold"/>
                <a:ea typeface="Montserrat SemiBold"/>
                <a:cs typeface="Montserrat SemiBold"/>
                <a:sym typeface="Montserrat SemiBold"/>
              </a:rPr>
              <a:t>Functioning hospitals.</a:t>
            </a:r>
            <a:br>
              <a:rPr lang="en" sz="1000">
                <a:solidFill>
                  <a:srgbClr val="FCC30B"/>
                </a:solidFill>
                <a:latin typeface="Montserrat SemiBold"/>
                <a:ea typeface="Montserrat SemiBold"/>
                <a:cs typeface="Montserrat SemiBold"/>
                <a:sym typeface="Montserrat SemiBold"/>
              </a:rPr>
            </a:br>
            <a:r>
              <a:rPr lang="en" sz="1000">
                <a:solidFill>
                  <a:srgbClr val="FCC30B"/>
                </a:solidFill>
                <a:latin typeface="Montserrat SemiBold"/>
                <a:ea typeface="Montserrat SemiBold"/>
                <a:cs typeface="Montserrat SemiBold"/>
                <a:sym typeface="Montserrat SemiBold"/>
              </a:rPr>
              <a:t>Reliable communication.</a:t>
            </a:r>
            <a:endParaRPr sz="1000">
              <a:solidFill>
                <a:srgbClr val="FCC30B"/>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For some, energy is assumed.</a:t>
            </a:r>
            <a:br>
              <a:rPr lang="en" sz="1000">
                <a:solidFill>
                  <a:schemeClr val="dk1"/>
                </a:solidFill>
                <a:latin typeface="Montserrat Medium"/>
                <a:ea typeface="Montserrat Medium"/>
                <a:cs typeface="Montserrat Medium"/>
                <a:sym typeface="Montserrat Medium"/>
              </a:rPr>
            </a:br>
            <a:r>
              <a:rPr lang="en" sz="1000">
                <a:solidFill>
                  <a:schemeClr val="dk1"/>
                </a:solidFill>
                <a:latin typeface="Montserrat Medium"/>
                <a:ea typeface="Montserrat Medium"/>
                <a:cs typeface="Montserrat Medium"/>
                <a:sym typeface="Montserrat Medium"/>
              </a:rPr>
              <a:t>For others, it is uncertain or absent.</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Without access, development does not begin!</a:t>
            </a:r>
            <a:endParaRPr sz="1000">
              <a:solidFill>
                <a:schemeClr val="dk1"/>
              </a:solidFill>
              <a:latin typeface="Montserrat Medium"/>
              <a:ea typeface="Montserrat Medium"/>
              <a:cs typeface="Montserrat Medium"/>
              <a:sym typeface="Montserrat Medium"/>
            </a:endParaRPr>
          </a:p>
        </p:txBody>
      </p:sp>
      <p:sp>
        <p:nvSpPr>
          <p:cNvPr id="258" name="Google Shape;258;p31"/>
          <p:cNvSpPr txBox="1"/>
          <p:nvPr/>
        </p:nvSpPr>
        <p:spPr>
          <a:xfrm>
            <a:off x="5632000" y="90257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CC30B"/>
                </a:solidFill>
                <a:latin typeface="Montserrat SemiBold"/>
                <a:ea typeface="Montserrat SemiBold"/>
                <a:cs typeface="Montserrat SemiBold"/>
                <a:sym typeface="Montserrat SemiBold"/>
              </a:rPr>
              <a:t>How Power Is Generated Changes Outcomes</a:t>
            </a:r>
            <a:endParaRPr sz="1300">
              <a:solidFill>
                <a:srgbClr val="FCC30B"/>
              </a:solidFill>
              <a:latin typeface="Montserrat SemiBold"/>
              <a:ea typeface="Montserrat SemiBold"/>
              <a:cs typeface="Montserrat SemiBold"/>
              <a:sym typeface="Montserrat SemiBold"/>
            </a:endParaRPr>
          </a:p>
        </p:txBody>
      </p:sp>
      <p:sp>
        <p:nvSpPr>
          <p:cNvPr id="259" name="Google Shape;259;p31"/>
          <p:cNvSpPr txBox="1"/>
          <p:nvPr/>
        </p:nvSpPr>
        <p:spPr>
          <a:xfrm>
            <a:off x="5632000" y="1354425"/>
            <a:ext cx="30000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Energy sources shape systems over time.</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Fossil fuels enabled growth.</a:t>
            </a:r>
            <a:endParaRPr sz="1000">
              <a:latin typeface="Montserrat Medium"/>
              <a:ea typeface="Montserrat Medium"/>
              <a:cs typeface="Montserrat Medium"/>
              <a:sym typeface="Montserrat Medium"/>
            </a:endParaRPr>
          </a:p>
          <a:p>
            <a:pPr indent="0" lvl="0" marL="0" rtl="0" algn="l">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They also created long-term costs and dependencies.</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50000"/>
              </a:lnSpc>
              <a:spcBef>
                <a:spcPts val="0"/>
              </a:spcBef>
              <a:spcAft>
                <a:spcPts val="0"/>
              </a:spcAft>
              <a:buNone/>
            </a:pPr>
            <a:r>
              <a:rPr lang="en" sz="1000">
                <a:latin typeface="Montserrat Medium"/>
                <a:ea typeface="Montserrat Medium"/>
                <a:cs typeface="Montserrat Medium"/>
                <a:sym typeface="Montserrat Medium"/>
              </a:rPr>
              <a:t>Renewable energy changes the structure:</a:t>
            </a:r>
            <a:endParaRPr sz="1000">
              <a:latin typeface="Montserrat Medium"/>
              <a:ea typeface="Montserrat Medium"/>
              <a:cs typeface="Montserrat Medium"/>
              <a:sym typeface="Montserrat Medium"/>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Less exposure to fuel volatility</a:t>
            </a:r>
            <a:endParaRPr sz="1000">
              <a:solidFill>
                <a:srgbClr val="FCC30B"/>
              </a:solidFill>
              <a:latin typeface="Montserrat SemiBold"/>
              <a:ea typeface="Montserrat SemiBold"/>
              <a:cs typeface="Montserrat SemiBold"/>
              <a:sym typeface="Montserrat SemiBold"/>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Local generation possibilities</a:t>
            </a:r>
            <a:endParaRPr sz="1000">
              <a:solidFill>
                <a:srgbClr val="FCC30B"/>
              </a:solidFill>
              <a:latin typeface="Montserrat SemiBold"/>
              <a:ea typeface="Montserrat SemiBold"/>
              <a:cs typeface="Montserrat SemiBold"/>
              <a:sym typeface="Montserrat SemiBold"/>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Lower long-term environmental burden</a:t>
            </a:r>
            <a:endParaRPr sz="1000">
              <a:solidFill>
                <a:srgbClr val="FCC30B"/>
              </a:solidFill>
              <a:latin typeface="Montserrat SemiBold"/>
              <a:ea typeface="Montserrat SemiBold"/>
              <a:cs typeface="Montserrat SemiBold"/>
              <a:sym typeface="Montserrat SemiBold"/>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Energy transitions are system problems, not technology problems.</a:t>
            </a:r>
            <a:endParaRPr sz="1000">
              <a:latin typeface="Montserrat Medium"/>
              <a:ea typeface="Montserrat Medium"/>
              <a:cs typeface="Montserrat Medium"/>
              <a:sym typeface="Montserrat Medium"/>
            </a:endParaRPr>
          </a:p>
        </p:txBody>
      </p:sp>
      <p:cxnSp>
        <p:nvCxnSpPr>
          <p:cNvPr id="260" name="Google Shape;260;p31"/>
          <p:cNvCxnSpPr/>
          <p:nvPr/>
        </p:nvCxnSpPr>
        <p:spPr>
          <a:xfrm>
            <a:off x="2553039" y="3081510"/>
            <a:ext cx="2845500" cy="0"/>
          </a:xfrm>
          <a:prstGeom prst="straightConnector1">
            <a:avLst/>
          </a:prstGeom>
          <a:noFill/>
          <a:ln cap="flat" cmpd="sng" w="9525">
            <a:solidFill>
              <a:srgbClr val="FCC30B"/>
            </a:solidFill>
            <a:prstDash val="solid"/>
            <a:round/>
            <a:headEnd len="med" w="med" type="none"/>
            <a:tailEnd len="med" w="med" type="none"/>
          </a:ln>
        </p:spPr>
      </p:cxnSp>
      <p:sp>
        <p:nvSpPr>
          <p:cNvPr id="261" name="Google Shape;261;p31"/>
          <p:cNvSpPr txBox="1"/>
          <p:nvPr/>
        </p:nvSpPr>
        <p:spPr>
          <a:xfrm>
            <a:off x="2551250" y="308150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CC30B"/>
                </a:solidFill>
                <a:latin typeface="Montserrat SemiBold"/>
                <a:ea typeface="Montserrat SemiBold"/>
                <a:cs typeface="Montserrat SemiBold"/>
                <a:sym typeface="Montserrat SemiBold"/>
              </a:rPr>
              <a:t>Progress Depends on What Gets Built</a:t>
            </a:r>
            <a:endParaRPr sz="1300">
              <a:solidFill>
                <a:srgbClr val="FCC30B"/>
              </a:solidFill>
              <a:latin typeface="Montserrat SemiBold"/>
              <a:ea typeface="Montserrat SemiBold"/>
              <a:cs typeface="Montserrat SemiBold"/>
              <a:sym typeface="Montserrat SemiBold"/>
            </a:endParaRPr>
          </a:p>
        </p:txBody>
      </p:sp>
      <p:sp>
        <p:nvSpPr>
          <p:cNvPr id="262" name="Google Shape;262;p31"/>
          <p:cNvSpPr txBox="1"/>
          <p:nvPr/>
        </p:nvSpPr>
        <p:spPr>
          <a:xfrm>
            <a:off x="2553050" y="3581400"/>
            <a:ext cx="3000000" cy="138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Efficiency reduces demand quietly.</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Infrastructure locks in choices for decades.</a:t>
            </a:r>
            <a:endParaRPr sz="1000">
              <a:latin typeface="Montserrat Medium"/>
              <a:ea typeface="Montserrat Medium"/>
              <a:cs typeface="Montserrat Medium"/>
              <a:sym typeface="Montserrat Medium"/>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Efficient buildings</a:t>
            </a:r>
            <a:endParaRPr sz="1000">
              <a:solidFill>
                <a:srgbClr val="FCC30B"/>
              </a:solidFill>
              <a:latin typeface="Montserrat SemiBold"/>
              <a:ea typeface="Montserrat SemiBold"/>
              <a:cs typeface="Montserrat SemiBold"/>
              <a:sym typeface="Montserrat SemiBold"/>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Smarter grids</a:t>
            </a:r>
            <a:endParaRPr sz="1000">
              <a:solidFill>
                <a:srgbClr val="FCC30B"/>
              </a:solidFill>
              <a:latin typeface="Montserrat SemiBold"/>
              <a:ea typeface="Montserrat SemiBold"/>
              <a:cs typeface="Montserrat SemiBold"/>
              <a:sym typeface="Montserrat SemiBold"/>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Modern equipment</a:t>
            </a:r>
            <a:endParaRPr sz="1000">
              <a:solidFill>
                <a:srgbClr val="FCC30B"/>
              </a:solidFill>
              <a:latin typeface="Montserrat SemiBold"/>
              <a:ea typeface="Montserrat SemiBold"/>
              <a:cs typeface="Montserrat SemiBold"/>
              <a:sym typeface="Montserrat SemiBold"/>
            </a:endParaRPr>
          </a:p>
          <a:p>
            <a:pPr indent="-120650" lvl="0" marL="171450" rtl="0" algn="l">
              <a:lnSpc>
                <a:spcPct val="150000"/>
              </a:lnSpc>
              <a:spcBef>
                <a:spcPts val="0"/>
              </a:spcBef>
              <a:spcAft>
                <a:spcPts val="0"/>
              </a:spcAft>
              <a:buClr>
                <a:schemeClr val="dk1"/>
              </a:buClr>
              <a:buSzPts val="1000"/>
              <a:buFont typeface="Montserrat SemiBold"/>
              <a:buChar char="●"/>
            </a:pPr>
            <a:r>
              <a:rPr lang="en" sz="1000">
                <a:solidFill>
                  <a:srgbClr val="FCC30B"/>
                </a:solidFill>
                <a:latin typeface="Montserrat SemiBold"/>
                <a:ea typeface="Montserrat SemiBold"/>
                <a:cs typeface="Montserrat SemiBold"/>
                <a:sym typeface="Montserrat SemiBold"/>
              </a:rPr>
              <a:t>Access to technology and investment</a:t>
            </a:r>
            <a:endParaRPr sz="1000">
              <a:solidFill>
                <a:srgbClr val="FCC30B"/>
              </a:solidFill>
              <a:latin typeface="Montserrat SemiBold"/>
              <a:ea typeface="Montserrat SemiBold"/>
              <a:cs typeface="Montserrat SemiBold"/>
              <a:sym typeface="Montserrat SemiBold"/>
            </a:endParaRPr>
          </a:p>
        </p:txBody>
      </p:sp>
      <p:pic>
        <p:nvPicPr>
          <p:cNvPr id="263" name="Google Shape;263;p31" title="20944250.jpg"/>
          <p:cNvPicPr preferRelativeResize="0"/>
          <p:nvPr/>
        </p:nvPicPr>
        <p:blipFill>
          <a:blip r:embed="rId4">
            <a:alphaModFix/>
          </a:blip>
          <a:stretch>
            <a:fillRect/>
          </a:stretch>
        </p:blipFill>
        <p:spPr>
          <a:xfrm>
            <a:off x="-12" y="3320201"/>
            <a:ext cx="2470502" cy="1646600"/>
          </a:xfrm>
          <a:prstGeom prst="rect">
            <a:avLst/>
          </a:prstGeom>
          <a:noFill/>
          <a:ln>
            <a:noFill/>
          </a:ln>
        </p:spPr>
      </p:pic>
      <p:sp>
        <p:nvSpPr>
          <p:cNvPr id="264" name="Google Shape;264;p31"/>
          <p:cNvSpPr/>
          <p:nvPr/>
        </p:nvSpPr>
        <p:spPr>
          <a:xfrm>
            <a:off x="5635600" y="3848025"/>
            <a:ext cx="3000000" cy="1039500"/>
          </a:xfrm>
          <a:prstGeom prst="rect">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265" name="Google Shape;265;p31"/>
          <p:cNvSpPr txBox="1"/>
          <p:nvPr/>
        </p:nvSpPr>
        <p:spPr>
          <a:xfrm>
            <a:off x="5635600" y="3848032"/>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solidFill>
                  <a:schemeClr val="dk1"/>
                </a:solidFill>
                <a:latin typeface="Montserrat Medium"/>
                <a:ea typeface="Montserrat Medium"/>
                <a:cs typeface="Montserrat Medium"/>
                <a:sym typeface="Montserrat Medium"/>
              </a:rPr>
              <a:t>What keeps water systems working!</a:t>
            </a:r>
            <a:endParaRPr sz="1000">
              <a:solidFill>
                <a:schemeClr val="dk1"/>
              </a:solidFill>
              <a:latin typeface="Montserrat Medium"/>
              <a:ea typeface="Montserrat Medium"/>
              <a:cs typeface="Montserrat Medium"/>
              <a:sym typeface="Montserrat Medium"/>
            </a:endParaRPr>
          </a:p>
        </p:txBody>
      </p:sp>
      <p:sp>
        <p:nvSpPr>
          <p:cNvPr id="266" name="Google Shape;266;p31"/>
          <p:cNvSpPr txBox="1"/>
          <p:nvPr/>
        </p:nvSpPr>
        <p:spPr>
          <a:xfrm>
            <a:off x="5635600" y="4186714"/>
            <a:ext cx="2746500" cy="664200"/>
          </a:xfrm>
          <a:prstGeom prst="rect">
            <a:avLst/>
          </a:prstGeom>
          <a:noFill/>
          <a:ln>
            <a:noFill/>
          </a:ln>
        </p:spPr>
        <p:txBody>
          <a:bodyPr anchorCtr="0" anchor="t" bIns="91425" lIns="91425" spcFirstLastPara="1" rIns="91425" wrap="square" tIns="91425">
            <a:spAutoFit/>
          </a:bodyPr>
          <a:lstStyle/>
          <a:p>
            <a:pPr indent="-273050" lvl="0" marL="457200" rtl="0" algn="l">
              <a:lnSpc>
                <a:spcPct val="115000"/>
              </a:lnSpc>
              <a:spcBef>
                <a:spcPts val="1200"/>
              </a:spcBef>
              <a:spcAft>
                <a:spcPts val="0"/>
              </a:spcAft>
              <a:buClr>
                <a:srgbClr val="0A0A0A"/>
              </a:buClr>
              <a:buSzPts val="700"/>
              <a:buFont typeface="Montserrat SemiBold"/>
              <a:buChar char="●"/>
            </a:pPr>
            <a:r>
              <a:rPr lang="en" sz="700" u="sng">
                <a:solidFill>
                  <a:srgbClr val="FCC30B"/>
                </a:solidFill>
                <a:latin typeface="Montserrat SemiBold"/>
                <a:ea typeface="Montserrat SemiBold"/>
                <a:cs typeface="Montserrat SemiBold"/>
                <a:sym typeface="Montserrat SemiBold"/>
                <a:hlinkClick r:id="rId5">
                  <a:extLst>
                    <a:ext uri="{A12FA001-AC4F-418D-AE19-62706E023703}">
                      <ahyp:hlinkClr val="tx"/>
                    </a:ext>
                  </a:extLst>
                </a:hlinkClick>
              </a:rPr>
              <a:t>Economic, Societal, and Environmental Impacts of Available Energy Sources: A Review</a:t>
            </a:r>
            <a:endParaRPr sz="700">
              <a:solidFill>
                <a:srgbClr val="FCC30B"/>
              </a:solidFill>
              <a:latin typeface="Montserrat SemiBold"/>
              <a:ea typeface="Montserrat SemiBold"/>
              <a:cs typeface="Montserrat SemiBold"/>
              <a:sym typeface="Montserrat SemiBold"/>
            </a:endParaRPr>
          </a:p>
          <a:p>
            <a:pPr indent="-273050" lvl="0" marL="457200" rtl="0" algn="l">
              <a:lnSpc>
                <a:spcPct val="115000"/>
              </a:lnSpc>
              <a:spcBef>
                <a:spcPts val="0"/>
              </a:spcBef>
              <a:spcAft>
                <a:spcPts val="0"/>
              </a:spcAft>
              <a:buClr>
                <a:srgbClr val="0A0A0A"/>
              </a:buClr>
              <a:buSzPts val="700"/>
              <a:buFont typeface="Montserrat SemiBold"/>
              <a:buChar char="●"/>
            </a:pPr>
            <a:r>
              <a:rPr lang="en" sz="700" u="sng">
                <a:solidFill>
                  <a:srgbClr val="FCC30B"/>
                </a:solidFill>
                <a:latin typeface="Montserrat SemiBold"/>
                <a:ea typeface="Montserrat SemiBold"/>
                <a:cs typeface="Montserrat SemiBold"/>
                <a:sym typeface="Montserrat SemiBold"/>
                <a:hlinkClick r:id="rId6">
                  <a:extLst>
                    <a:ext uri="{A12FA001-AC4F-418D-AE19-62706E023703}">
                      <ahyp:hlinkClr val="tx"/>
                    </a:ext>
                  </a:extLst>
                </a:hlinkClick>
              </a:rPr>
              <a:t>World Energy Outlook 202</a:t>
            </a:r>
            <a:endParaRPr sz="700">
              <a:solidFill>
                <a:srgbClr val="FCC30B"/>
              </a:solidFill>
              <a:latin typeface="Montserrat SemiBold"/>
              <a:ea typeface="Montserrat SemiBold"/>
              <a:cs typeface="Montserrat SemiBold"/>
              <a:sym typeface="Montserrat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0" y="1684900"/>
            <a:ext cx="9144000" cy="2925300"/>
          </a:xfrm>
          <a:prstGeom prst="rect">
            <a:avLst/>
          </a:prstGeom>
          <a:solidFill>
            <a:srgbClr val="FFF2CC"/>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900">
                <a:solidFill>
                  <a:schemeClr val="dk1"/>
                </a:solidFill>
                <a:latin typeface="Montserrat"/>
                <a:ea typeface="Montserrat"/>
                <a:cs typeface="Montserrat"/>
                <a:sym typeface="Montserrat"/>
              </a:rPr>
              <a:t>Why Sustainability Matters for Growth of Humanity</a:t>
            </a:r>
            <a:endParaRPr b="1" sz="1900">
              <a:solidFill>
                <a:schemeClr val="dk1"/>
              </a:solidFill>
              <a:latin typeface="Montserrat"/>
              <a:ea typeface="Montserrat"/>
              <a:cs typeface="Montserrat"/>
              <a:sym typeface="Montserrat"/>
            </a:endParaRPr>
          </a:p>
          <a:p>
            <a:pPr indent="-133350" lvl="0" marL="228600" rtl="0" algn="l">
              <a:lnSpc>
                <a:spcPct val="115000"/>
              </a:lnSpc>
              <a:spcBef>
                <a:spcPts val="1200"/>
              </a:spcBef>
              <a:spcAft>
                <a:spcPts val="0"/>
              </a:spcAft>
              <a:buClr>
                <a:schemeClr val="dk1"/>
              </a:buClr>
              <a:buSzPts val="1200"/>
              <a:buChar char="●"/>
            </a:pPr>
            <a:r>
              <a:rPr b="1" lang="en" sz="1200">
                <a:solidFill>
                  <a:schemeClr val="dk1"/>
                </a:solidFill>
                <a:latin typeface="Montserrat"/>
                <a:ea typeface="Montserrat"/>
                <a:cs typeface="Montserrat"/>
                <a:sym typeface="Montserrat"/>
              </a:rPr>
              <a:t>Preserves Natural Resources:</a:t>
            </a:r>
            <a:r>
              <a:rPr lang="en" sz="1200">
                <a:solidFill>
                  <a:schemeClr val="dk1"/>
                </a:solidFill>
                <a:latin typeface="Montserrat"/>
                <a:ea typeface="Montserrat"/>
                <a:cs typeface="Montserrat"/>
                <a:sym typeface="Montserrat"/>
              </a:rPr>
              <a:t> Ensures long-term availability of water, food, energy, and raw materials.</a:t>
            </a:r>
            <a:br>
              <a:rPr lang="en"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133350" lvl="0" marL="228600" rtl="0" algn="l">
              <a:lnSpc>
                <a:spcPct val="115000"/>
              </a:lnSpc>
              <a:spcBef>
                <a:spcPts val="0"/>
              </a:spcBef>
              <a:spcAft>
                <a:spcPts val="0"/>
              </a:spcAft>
              <a:buClr>
                <a:schemeClr val="dk1"/>
              </a:buClr>
              <a:buSzPts val="1200"/>
              <a:buChar char="●"/>
            </a:pPr>
            <a:r>
              <a:rPr b="1" lang="en" sz="1200">
                <a:solidFill>
                  <a:schemeClr val="dk1"/>
                </a:solidFill>
                <a:latin typeface="Montserrat"/>
                <a:ea typeface="Montserrat"/>
                <a:cs typeface="Montserrat"/>
                <a:sym typeface="Montserrat"/>
              </a:rPr>
              <a:t>Supports Economic Stability:</a:t>
            </a:r>
            <a:r>
              <a:rPr lang="en" sz="1200">
                <a:solidFill>
                  <a:schemeClr val="dk1"/>
                </a:solidFill>
                <a:latin typeface="Montserrat"/>
                <a:ea typeface="Montserrat"/>
                <a:cs typeface="Montserrat"/>
                <a:sym typeface="Montserrat"/>
              </a:rPr>
              <a:t> Promotes efficient resource use, innovation, and resilient economies.</a:t>
            </a:r>
            <a:br>
              <a:rPr lang="en"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133350" lvl="0" marL="228600" rtl="0" algn="l">
              <a:lnSpc>
                <a:spcPct val="115000"/>
              </a:lnSpc>
              <a:spcBef>
                <a:spcPts val="0"/>
              </a:spcBef>
              <a:spcAft>
                <a:spcPts val="0"/>
              </a:spcAft>
              <a:buClr>
                <a:schemeClr val="dk1"/>
              </a:buClr>
              <a:buSzPts val="1200"/>
              <a:buChar char="●"/>
            </a:pPr>
            <a:r>
              <a:rPr b="1" lang="en" sz="1200">
                <a:solidFill>
                  <a:schemeClr val="dk1"/>
                </a:solidFill>
                <a:latin typeface="Montserrat"/>
                <a:ea typeface="Montserrat"/>
                <a:cs typeface="Montserrat"/>
                <a:sym typeface="Montserrat"/>
              </a:rPr>
              <a:t>Enhances Quality of Life:</a:t>
            </a:r>
            <a:r>
              <a:rPr lang="en" sz="1200">
                <a:solidFill>
                  <a:schemeClr val="dk1"/>
                </a:solidFill>
                <a:latin typeface="Montserrat"/>
                <a:ea typeface="Montserrat"/>
                <a:cs typeface="Montserrat"/>
                <a:sym typeface="Montserrat"/>
              </a:rPr>
              <a:t> Improves health, equity, and living standards across societies.</a:t>
            </a:r>
            <a:br>
              <a:rPr lang="en"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133350" lvl="0" marL="228600" rtl="0" algn="l">
              <a:lnSpc>
                <a:spcPct val="115000"/>
              </a:lnSpc>
              <a:spcBef>
                <a:spcPts val="0"/>
              </a:spcBef>
              <a:spcAft>
                <a:spcPts val="0"/>
              </a:spcAft>
              <a:buClr>
                <a:schemeClr val="dk1"/>
              </a:buClr>
              <a:buSzPts val="1200"/>
              <a:buChar char="●"/>
            </a:pPr>
            <a:r>
              <a:rPr b="1" lang="en" sz="1200">
                <a:solidFill>
                  <a:schemeClr val="dk1"/>
                </a:solidFill>
                <a:latin typeface="Montserrat"/>
                <a:ea typeface="Montserrat"/>
                <a:cs typeface="Montserrat"/>
                <a:sym typeface="Montserrat"/>
              </a:rPr>
              <a:t>Protects the Planet:</a:t>
            </a:r>
            <a:r>
              <a:rPr lang="en" sz="1200">
                <a:solidFill>
                  <a:schemeClr val="dk1"/>
                </a:solidFill>
                <a:latin typeface="Montserrat"/>
                <a:ea typeface="Montserrat"/>
                <a:cs typeface="Montserrat"/>
                <a:sym typeface="Montserrat"/>
              </a:rPr>
              <a:t> Reduces environmental degradation, climate risks, and biodiversity loss.</a:t>
            </a:r>
            <a:br>
              <a:rPr lang="en" sz="1200">
                <a:solidFill>
                  <a:schemeClr val="dk1"/>
                </a:solidFill>
                <a:latin typeface="Montserrat"/>
                <a:ea typeface="Montserrat"/>
                <a:cs typeface="Montserrat"/>
                <a:sym typeface="Montserrat"/>
              </a:rPr>
            </a:br>
            <a:endParaRPr sz="12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rPr b="1" lang="en" sz="1200">
                <a:solidFill>
                  <a:schemeClr val="dk1"/>
                </a:solidFill>
                <a:latin typeface="Montserrat"/>
                <a:ea typeface="Montserrat"/>
                <a:cs typeface="Montserrat"/>
                <a:sym typeface="Montserrat"/>
              </a:rPr>
              <a:t>Key Message</a:t>
            </a:r>
            <a:br>
              <a:rPr b="1" lang="en" sz="1200">
                <a:solidFill>
                  <a:schemeClr val="dk1"/>
                </a:solidFill>
                <a:latin typeface="Montserrat"/>
                <a:ea typeface="Montserrat"/>
                <a:cs typeface="Montserrat"/>
                <a:sym typeface="Montserrat"/>
              </a:rPr>
            </a:br>
            <a:r>
              <a:rPr lang="en" sz="1200">
                <a:solidFill>
                  <a:schemeClr val="dk1"/>
                </a:solidFill>
                <a:latin typeface="Montserrat"/>
                <a:ea typeface="Montserrat"/>
                <a:cs typeface="Montserrat"/>
                <a:sym typeface="Montserrat"/>
              </a:rPr>
              <a:t> Sustainability is not a limitation on growth—it is the </a:t>
            </a:r>
            <a:r>
              <a:rPr b="1" lang="en" sz="1200">
                <a:solidFill>
                  <a:schemeClr val="dk1"/>
                </a:solidFill>
                <a:latin typeface="Montserrat"/>
                <a:ea typeface="Montserrat"/>
                <a:cs typeface="Montserrat"/>
                <a:sym typeface="Montserrat"/>
              </a:rPr>
              <a:t>foundation for long-term human progress and survival</a:t>
            </a:r>
            <a:r>
              <a:rPr lang="en"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p:txBody>
      </p:sp>
      <p:sp>
        <p:nvSpPr>
          <p:cNvPr id="62" name="Google Shape;62;p14"/>
          <p:cNvSpPr txBox="1"/>
          <p:nvPr/>
        </p:nvSpPr>
        <p:spPr>
          <a:xfrm>
            <a:off x="0" y="434937"/>
            <a:ext cx="9144000" cy="1072200"/>
          </a:xfrm>
          <a:prstGeom prst="rect">
            <a:avLst/>
          </a:prstGeom>
          <a:solidFill>
            <a:srgbClr val="D9D2E9"/>
          </a:solidFill>
          <a:ln cap="flat" cmpd="sng" w="9525">
            <a:solidFill>
              <a:srgbClr val="CCCCCC"/>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900">
                <a:solidFill>
                  <a:schemeClr val="dk1"/>
                </a:solidFill>
                <a:latin typeface="Montserrat"/>
                <a:ea typeface="Montserrat"/>
                <a:cs typeface="Montserrat"/>
                <a:sym typeface="Montserrat"/>
              </a:rPr>
              <a:t>What is Sustainability?</a:t>
            </a:r>
            <a:r>
              <a:rPr lang="en" sz="1200">
                <a:solidFill>
                  <a:schemeClr val="dk1"/>
                </a:solidFill>
                <a:latin typeface="Montserrat"/>
                <a:ea typeface="Montserrat"/>
                <a:cs typeface="Montserrat"/>
                <a:sym typeface="Montserrat"/>
              </a:rPr>
              <a:t> </a:t>
            </a:r>
            <a:endParaRPr sz="12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 sz="1200">
                <a:solidFill>
                  <a:schemeClr val="dk1"/>
                </a:solidFill>
                <a:latin typeface="Montserrat"/>
                <a:ea typeface="Montserrat"/>
                <a:cs typeface="Montserrat"/>
                <a:sym typeface="Montserrat"/>
              </a:rPr>
              <a:t>Sustainability refers to meeting the needs of the present without compromising the ability of future generations to meet their own needs. It balances </a:t>
            </a:r>
            <a:r>
              <a:rPr b="1" lang="en" sz="1200">
                <a:solidFill>
                  <a:schemeClr val="dk1"/>
                </a:solidFill>
                <a:latin typeface="Montserrat"/>
                <a:ea typeface="Montserrat"/>
                <a:cs typeface="Montserrat"/>
                <a:sym typeface="Montserrat"/>
              </a:rPr>
              <a:t>environmental protection</a:t>
            </a:r>
            <a:r>
              <a:rPr lang="en" sz="1200">
                <a:solidFill>
                  <a:schemeClr val="dk1"/>
                </a:solidFill>
                <a:latin typeface="Montserrat"/>
                <a:ea typeface="Montserrat"/>
                <a:cs typeface="Montserrat"/>
                <a:sym typeface="Montserrat"/>
              </a:rPr>
              <a:t>, </a:t>
            </a:r>
            <a:r>
              <a:rPr b="1" lang="en" sz="1200">
                <a:solidFill>
                  <a:schemeClr val="dk1"/>
                </a:solidFill>
                <a:latin typeface="Montserrat"/>
                <a:ea typeface="Montserrat"/>
                <a:cs typeface="Montserrat"/>
                <a:sym typeface="Montserrat"/>
              </a:rPr>
              <a:t>economic development</a:t>
            </a:r>
            <a:r>
              <a:rPr lang="en" sz="1200">
                <a:solidFill>
                  <a:schemeClr val="dk1"/>
                </a:solidFill>
                <a:latin typeface="Montserrat"/>
                <a:ea typeface="Montserrat"/>
                <a:cs typeface="Montserrat"/>
                <a:sym typeface="Montserrat"/>
              </a:rPr>
              <a:t>, and </a:t>
            </a:r>
            <a:r>
              <a:rPr b="1" lang="en" sz="1200">
                <a:solidFill>
                  <a:schemeClr val="dk1"/>
                </a:solidFill>
                <a:latin typeface="Montserrat"/>
                <a:ea typeface="Montserrat"/>
                <a:cs typeface="Montserrat"/>
                <a:sym typeface="Montserrat"/>
              </a:rPr>
              <a:t>social well-being</a:t>
            </a:r>
            <a:r>
              <a:rPr lang="en" sz="1200">
                <a:solidFill>
                  <a:schemeClr val="dk1"/>
                </a:solidFill>
                <a:latin typeface="Montserrat"/>
                <a:ea typeface="Montserrat"/>
                <a:cs typeface="Montserrat"/>
                <a:sym typeface="Montserrat"/>
              </a:rPr>
              <a:t>.</a:t>
            </a:r>
            <a:endParaRPr sz="15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2"/>
          <p:cNvSpPr txBox="1"/>
          <p:nvPr/>
        </p:nvSpPr>
        <p:spPr>
          <a:xfrm>
            <a:off x="3409350" y="1380225"/>
            <a:ext cx="3000000" cy="226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Productivity increases when economies:</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A21942"/>
                </a:solidFill>
                <a:latin typeface="Montserrat SemiBold"/>
                <a:ea typeface="Montserrat SemiBold"/>
                <a:cs typeface="Montserrat SemiBold"/>
                <a:sym typeface="Montserrat SemiBold"/>
              </a:rPr>
              <a:t>Diversify beyond a few sectors</a:t>
            </a:r>
            <a:endParaRPr sz="1000">
              <a:solidFill>
                <a:srgbClr val="A2194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A21942"/>
                </a:solidFill>
                <a:latin typeface="Montserrat SemiBold"/>
                <a:ea typeface="Montserrat SemiBold"/>
                <a:cs typeface="Montserrat SemiBold"/>
                <a:sym typeface="Montserrat SemiBold"/>
              </a:rPr>
              <a:t>Upgrade technology and processes</a:t>
            </a:r>
            <a:endParaRPr sz="1000">
              <a:solidFill>
                <a:srgbClr val="A2194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Medium"/>
              <a:buChar char="●"/>
            </a:pPr>
            <a:r>
              <a:rPr lang="en" sz="1000">
                <a:solidFill>
                  <a:srgbClr val="A21942"/>
                </a:solidFill>
                <a:latin typeface="Montserrat SemiBold"/>
                <a:ea typeface="Montserrat SemiBold"/>
                <a:cs typeface="Montserrat SemiBold"/>
                <a:sym typeface="Montserrat SemiBold"/>
              </a:rPr>
              <a:t>Invest in skills and innovation</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Higher productivity enables:</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A21942"/>
                </a:solidFill>
                <a:latin typeface="Montserrat SemiBold"/>
                <a:ea typeface="Montserrat SemiBold"/>
                <a:cs typeface="Montserrat SemiBold"/>
                <a:sym typeface="Montserrat SemiBold"/>
              </a:rPr>
              <a:t>More resilient enterprises</a:t>
            </a:r>
            <a:endParaRPr sz="1000">
              <a:solidFill>
                <a:srgbClr val="A2194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A21942"/>
                </a:solidFill>
                <a:latin typeface="Montserrat SemiBold"/>
                <a:ea typeface="Montserrat SemiBold"/>
                <a:cs typeface="Montserrat SemiBold"/>
                <a:sym typeface="Montserrat SemiBold"/>
              </a:rPr>
              <a:t>Better use of labour</a:t>
            </a:r>
            <a:endParaRPr sz="1000">
              <a:solidFill>
                <a:srgbClr val="A2194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Medium"/>
              <a:buChar char="●"/>
            </a:pPr>
            <a:r>
              <a:rPr lang="en" sz="1000">
                <a:solidFill>
                  <a:srgbClr val="A21942"/>
                </a:solidFill>
                <a:latin typeface="Montserrat SemiBold"/>
                <a:ea typeface="Montserrat SemiBold"/>
                <a:cs typeface="Montserrat SemiBold"/>
                <a:sym typeface="Montserrat SemiBold"/>
              </a:rPr>
              <a:t>Long-term competitiveness</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Small and growing firms benefit when financial and formal systems are accessible.</a:t>
            </a:r>
            <a:endParaRPr sz="1000">
              <a:latin typeface="Montserrat Medium"/>
              <a:ea typeface="Montserrat Medium"/>
              <a:cs typeface="Montserrat Medium"/>
              <a:sym typeface="Montserrat Medium"/>
            </a:endParaRPr>
          </a:p>
        </p:txBody>
      </p:sp>
      <p:sp>
        <p:nvSpPr>
          <p:cNvPr id="272" name="Google Shape;272;p32"/>
          <p:cNvSpPr txBox="1"/>
          <p:nvPr/>
        </p:nvSpPr>
        <p:spPr>
          <a:xfrm>
            <a:off x="276600" y="1178975"/>
            <a:ext cx="3000000" cy="260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Economic growth sets the outer limits of what an economy can support.</a:t>
            </a:r>
            <a:endParaRPr sz="1000">
              <a:latin typeface="Montserrat Medium"/>
              <a:ea typeface="Montserrat Medium"/>
              <a:cs typeface="Montserrat Medium"/>
              <a:sym typeface="Montserrat Medium"/>
            </a:endParaRPr>
          </a:p>
          <a:p>
            <a:pPr indent="0" lvl="0" marL="0" rtl="0" algn="l">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It influences investment capacity, job availability, and public spending.</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But </a:t>
            </a:r>
            <a:r>
              <a:rPr lang="en" sz="1000">
                <a:solidFill>
                  <a:srgbClr val="A21942"/>
                </a:solidFill>
                <a:latin typeface="Montserrat SemiBold"/>
                <a:ea typeface="Montserrat SemiBold"/>
                <a:cs typeface="Montserrat SemiBold"/>
                <a:sym typeface="Montserrat SemiBold"/>
              </a:rPr>
              <a:t>growth alone is incomplete</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It does not explain:</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rgbClr val="A21942"/>
              </a:buClr>
              <a:buSzPts val="1000"/>
              <a:buFont typeface="Montserrat SemiBold"/>
              <a:buChar char="●"/>
            </a:pPr>
            <a:r>
              <a:rPr lang="en" sz="1000">
                <a:solidFill>
                  <a:srgbClr val="A21942"/>
                </a:solidFill>
                <a:latin typeface="Montserrat SemiBold"/>
                <a:ea typeface="Montserrat SemiBold"/>
                <a:cs typeface="Montserrat SemiBold"/>
                <a:sym typeface="Montserrat SemiBold"/>
              </a:rPr>
              <a:t>Who gains access to work</a:t>
            </a:r>
            <a:endParaRPr sz="1000">
              <a:solidFill>
                <a:srgbClr val="A2194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rgbClr val="A21942"/>
              </a:buClr>
              <a:buSzPts val="1000"/>
              <a:buFont typeface="Montserrat SemiBold"/>
              <a:buChar char="●"/>
            </a:pPr>
            <a:r>
              <a:rPr lang="en" sz="1000">
                <a:solidFill>
                  <a:srgbClr val="A21942"/>
                </a:solidFill>
                <a:latin typeface="Montserrat SemiBold"/>
                <a:ea typeface="Montserrat SemiBold"/>
                <a:cs typeface="Montserrat SemiBold"/>
                <a:sym typeface="Montserrat SemiBold"/>
              </a:rPr>
              <a:t>Which sectors expand</a:t>
            </a:r>
            <a:endParaRPr sz="1000">
              <a:solidFill>
                <a:srgbClr val="A21942"/>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SzPts val="1000"/>
              <a:buFont typeface="Montserrat Medium"/>
              <a:buChar char="●"/>
            </a:pPr>
            <a:r>
              <a:rPr lang="en" sz="1000">
                <a:solidFill>
                  <a:srgbClr val="A21942"/>
                </a:solidFill>
                <a:latin typeface="Montserrat SemiBold"/>
                <a:ea typeface="Montserrat SemiBold"/>
                <a:cs typeface="Montserrat SemiBold"/>
                <a:sym typeface="Montserrat SemiBold"/>
              </a:rPr>
              <a:t>How stable jobs remain over time</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Those </a:t>
            </a:r>
            <a:r>
              <a:rPr lang="en" sz="1000">
                <a:solidFill>
                  <a:srgbClr val="A21942"/>
                </a:solidFill>
                <a:latin typeface="Montserrat SemiBold"/>
                <a:ea typeface="Montserrat SemiBold"/>
                <a:cs typeface="Montserrat SemiBold"/>
                <a:sym typeface="Montserrat SemiBold"/>
              </a:rPr>
              <a:t>outcomes depend on structure</a:t>
            </a:r>
            <a:r>
              <a:rPr lang="en" sz="1000">
                <a:latin typeface="Montserrat Medium"/>
                <a:ea typeface="Montserrat Medium"/>
                <a:cs typeface="Montserrat Medium"/>
                <a:sym typeface="Montserrat Medium"/>
              </a:rPr>
              <a:t>, not scale.</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p:txBody>
      </p:sp>
      <p:sp>
        <p:nvSpPr>
          <p:cNvPr id="273" name="Google Shape;273;p32"/>
          <p:cNvSpPr/>
          <p:nvPr/>
        </p:nvSpPr>
        <p:spPr>
          <a:xfrm>
            <a:off x="6766800" y="0"/>
            <a:ext cx="2377200" cy="2733600"/>
          </a:xfrm>
          <a:prstGeom prst="rect">
            <a:avLst/>
          </a:prstGeom>
          <a:solidFill>
            <a:srgbClr val="A21942"/>
          </a:solidFill>
          <a:ln cap="flat" cmpd="sng" w="9525">
            <a:solidFill>
              <a:srgbClr val="A2194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4" name="Google Shape;274;p32" title="TheGlobalGoals_Icons_Color_Goal_8.png"/>
          <p:cNvPicPr preferRelativeResize="0"/>
          <p:nvPr/>
        </p:nvPicPr>
        <p:blipFill rotWithShape="1">
          <a:blip r:embed="rId3">
            <a:alphaModFix/>
          </a:blip>
          <a:srcRect b="0" l="0" r="0" t="0"/>
          <a:stretch/>
        </p:blipFill>
        <p:spPr>
          <a:xfrm>
            <a:off x="7049350" y="453775"/>
            <a:ext cx="1812075" cy="1812075"/>
          </a:xfrm>
          <a:prstGeom prst="rect">
            <a:avLst/>
          </a:prstGeom>
          <a:noFill/>
          <a:ln>
            <a:noFill/>
          </a:ln>
        </p:spPr>
      </p:pic>
      <p:cxnSp>
        <p:nvCxnSpPr>
          <p:cNvPr id="275" name="Google Shape;275;p32"/>
          <p:cNvCxnSpPr/>
          <p:nvPr/>
        </p:nvCxnSpPr>
        <p:spPr>
          <a:xfrm flipH="1" rot="10800000">
            <a:off x="285750" y="924850"/>
            <a:ext cx="5870100" cy="2400"/>
          </a:xfrm>
          <a:prstGeom prst="straightConnector1">
            <a:avLst/>
          </a:prstGeom>
          <a:noFill/>
          <a:ln cap="flat" cmpd="sng" w="9525">
            <a:solidFill>
              <a:srgbClr val="A21942"/>
            </a:solidFill>
            <a:prstDash val="solid"/>
            <a:round/>
            <a:headEnd len="med" w="med" type="none"/>
            <a:tailEnd len="med" w="med" type="none"/>
          </a:ln>
        </p:spPr>
      </p:cxnSp>
      <p:cxnSp>
        <p:nvCxnSpPr>
          <p:cNvPr id="276" name="Google Shape;276;p32"/>
          <p:cNvCxnSpPr/>
          <p:nvPr/>
        </p:nvCxnSpPr>
        <p:spPr>
          <a:xfrm>
            <a:off x="3276600" y="1095375"/>
            <a:ext cx="9000" cy="3744600"/>
          </a:xfrm>
          <a:prstGeom prst="straightConnector1">
            <a:avLst/>
          </a:prstGeom>
          <a:noFill/>
          <a:ln cap="flat" cmpd="sng" w="9525">
            <a:solidFill>
              <a:srgbClr val="A21942"/>
            </a:solidFill>
            <a:prstDash val="solid"/>
            <a:round/>
            <a:headEnd len="med" w="med" type="none"/>
            <a:tailEnd len="med" w="med" type="none"/>
          </a:ln>
        </p:spPr>
      </p:cxnSp>
      <p:cxnSp>
        <p:nvCxnSpPr>
          <p:cNvPr id="277" name="Google Shape;277;p32"/>
          <p:cNvCxnSpPr/>
          <p:nvPr/>
        </p:nvCxnSpPr>
        <p:spPr>
          <a:xfrm>
            <a:off x="276589" y="3642835"/>
            <a:ext cx="2845500" cy="0"/>
          </a:xfrm>
          <a:prstGeom prst="straightConnector1">
            <a:avLst/>
          </a:prstGeom>
          <a:noFill/>
          <a:ln cap="flat" cmpd="sng" w="9525">
            <a:solidFill>
              <a:srgbClr val="A21942"/>
            </a:solidFill>
            <a:prstDash val="solid"/>
            <a:round/>
            <a:headEnd len="med" w="med" type="none"/>
            <a:tailEnd len="med" w="med" type="none"/>
          </a:ln>
        </p:spPr>
      </p:cxnSp>
      <p:sp>
        <p:nvSpPr>
          <p:cNvPr id="278" name="Google Shape;278;p32"/>
          <p:cNvSpPr/>
          <p:nvPr/>
        </p:nvSpPr>
        <p:spPr>
          <a:xfrm>
            <a:off x="3409350" y="3642825"/>
            <a:ext cx="2845500" cy="1197300"/>
          </a:xfrm>
          <a:prstGeom prst="rect">
            <a:avLst/>
          </a:prstGeom>
          <a:solidFill>
            <a:srgbClr val="EAD1DC"/>
          </a:solidFill>
          <a:ln cap="flat" cmpd="sng" w="9525">
            <a:solidFill>
              <a:srgbClr val="EAD1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279" name="Google Shape;279;p32"/>
          <p:cNvSpPr txBox="1"/>
          <p:nvPr/>
        </p:nvSpPr>
        <p:spPr>
          <a:xfrm>
            <a:off x="3409350" y="3642825"/>
            <a:ext cx="284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How participation is sustained!</a:t>
            </a:r>
            <a:endParaRPr sz="1000">
              <a:solidFill>
                <a:schemeClr val="dk1"/>
              </a:solidFill>
              <a:latin typeface="Montserrat Medium"/>
              <a:ea typeface="Montserrat Medium"/>
              <a:cs typeface="Montserrat Medium"/>
              <a:sym typeface="Montserrat Medium"/>
            </a:endParaRPr>
          </a:p>
        </p:txBody>
      </p:sp>
      <p:sp>
        <p:nvSpPr>
          <p:cNvPr id="280" name="Google Shape;280;p32"/>
          <p:cNvSpPr txBox="1"/>
          <p:nvPr/>
        </p:nvSpPr>
        <p:spPr>
          <a:xfrm>
            <a:off x="3409350" y="3928125"/>
            <a:ext cx="2746500" cy="9120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A21942"/>
                </a:solidFill>
                <a:latin typeface="Montserrat SemiBold"/>
                <a:ea typeface="Montserrat SemiBold"/>
                <a:cs typeface="Montserrat SemiBold"/>
                <a:sym typeface="Montserrat SemiBold"/>
                <a:hlinkClick r:id="rId4">
                  <a:extLst>
                    <a:ext uri="{A12FA001-AC4F-418D-AE19-62706E023703}">
                      <ahyp:hlinkClr val="tx"/>
                    </a:ext>
                  </a:extLst>
                </a:hlinkClick>
              </a:rPr>
              <a:t>What is economic growth? And why is it so important</a:t>
            </a:r>
            <a:r>
              <a:rPr lang="en" sz="700" u="sng">
                <a:solidFill>
                  <a:srgbClr val="A21942"/>
                </a:solidFill>
                <a:latin typeface="Montserrat SemiBold"/>
                <a:ea typeface="Montserrat SemiBold"/>
                <a:cs typeface="Montserrat SemiBold"/>
                <a:sym typeface="Montserrat SemiBold"/>
                <a:hlinkClick r:id="rId5">
                  <a:extLst>
                    <a:ext uri="{A12FA001-AC4F-418D-AE19-62706E023703}">
                      <ahyp:hlinkClr val="tx"/>
                    </a:ext>
                  </a:extLst>
                </a:hlinkClick>
              </a:rPr>
              <a:t>?</a:t>
            </a:r>
            <a:endParaRPr sz="700">
              <a:solidFill>
                <a:srgbClr val="A21942"/>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A21942"/>
                </a:solidFill>
                <a:latin typeface="Montserrat SemiBold"/>
                <a:ea typeface="Montserrat SemiBold"/>
                <a:cs typeface="Montserrat SemiBold"/>
                <a:sym typeface="Montserrat SemiBold"/>
                <a:hlinkClick r:id="rId6">
                  <a:extLst>
                    <a:ext uri="{A12FA001-AC4F-418D-AE19-62706E023703}">
                      <ahyp:hlinkClr val="tx"/>
                    </a:ext>
                  </a:extLst>
                </a:hlinkClick>
              </a:rPr>
              <a:t>Outcomes of Meaningful Work in the Context of Indian Blue-collar Employees: The Moderating Role of Relational Identification and Organisation-based Self-esteem</a:t>
            </a:r>
            <a:endParaRPr sz="700">
              <a:solidFill>
                <a:srgbClr val="A21942"/>
              </a:solidFill>
              <a:latin typeface="Montserrat SemiBold"/>
              <a:ea typeface="Montserrat SemiBold"/>
              <a:cs typeface="Montserrat SemiBold"/>
              <a:sym typeface="Montserrat SemiBold"/>
            </a:endParaRPr>
          </a:p>
        </p:txBody>
      </p:sp>
      <p:sp>
        <p:nvSpPr>
          <p:cNvPr id="281" name="Google Shape;281;p32"/>
          <p:cNvSpPr txBox="1"/>
          <p:nvPr/>
        </p:nvSpPr>
        <p:spPr>
          <a:xfrm>
            <a:off x="285750" y="219250"/>
            <a:ext cx="44406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A21942"/>
                </a:solidFill>
                <a:latin typeface="Montserrat"/>
                <a:ea typeface="Montserrat"/>
                <a:cs typeface="Montserrat"/>
                <a:sym typeface="Montserrat"/>
              </a:rPr>
              <a:t>Economic systems shape how work is created and sustained.</a:t>
            </a:r>
            <a:endParaRPr b="1" sz="1700">
              <a:solidFill>
                <a:srgbClr val="A21942"/>
              </a:solidFill>
              <a:latin typeface="Montserrat"/>
              <a:ea typeface="Montserrat"/>
              <a:cs typeface="Montserrat"/>
              <a:sym typeface="Montserrat"/>
            </a:endParaRPr>
          </a:p>
        </p:txBody>
      </p:sp>
      <p:sp>
        <p:nvSpPr>
          <p:cNvPr id="282" name="Google Shape;282;p32"/>
          <p:cNvSpPr txBox="1"/>
          <p:nvPr/>
        </p:nvSpPr>
        <p:spPr>
          <a:xfrm>
            <a:off x="285600" y="9248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A21942"/>
                </a:solidFill>
                <a:latin typeface="Montserrat SemiBold"/>
                <a:ea typeface="Montserrat SemiBold"/>
                <a:cs typeface="Montserrat SemiBold"/>
                <a:sym typeface="Montserrat SemiBold"/>
              </a:rPr>
              <a:t>Growth Defines the Envelope</a:t>
            </a:r>
            <a:endParaRPr sz="1300">
              <a:solidFill>
                <a:srgbClr val="A21942"/>
              </a:solidFill>
              <a:latin typeface="Montserrat SemiBold"/>
              <a:ea typeface="Montserrat SemiBold"/>
              <a:cs typeface="Montserrat SemiBold"/>
              <a:sym typeface="Montserrat SemiBold"/>
            </a:endParaRPr>
          </a:p>
        </p:txBody>
      </p:sp>
      <p:sp>
        <p:nvSpPr>
          <p:cNvPr id="283" name="Google Shape;283;p32"/>
          <p:cNvSpPr txBox="1"/>
          <p:nvPr/>
        </p:nvSpPr>
        <p:spPr>
          <a:xfrm>
            <a:off x="3409350" y="9272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A21942"/>
                </a:solidFill>
                <a:latin typeface="Montserrat SemiBold"/>
                <a:ea typeface="Montserrat SemiBold"/>
                <a:cs typeface="Montserrat SemiBold"/>
                <a:sym typeface="Montserrat SemiBold"/>
              </a:rPr>
              <a:t>Productivity Changes the Nature of Work</a:t>
            </a:r>
            <a:endParaRPr sz="1300">
              <a:solidFill>
                <a:srgbClr val="A21942"/>
              </a:solidFill>
              <a:latin typeface="Montserrat SemiBold"/>
              <a:ea typeface="Montserrat SemiBold"/>
              <a:cs typeface="Montserrat SemiBold"/>
              <a:sym typeface="Montserrat SemiBold"/>
            </a:endParaRPr>
          </a:p>
        </p:txBody>
      </p:sp>
      <p:sp>
        <p:nvSpPr>
          <p:cNvPr id="284" name="Google Shape;284;p32"/>
          <p:cNvSpPr txBox="1"/>
          <p:nvPr/>
        </p:nvSpPr>
        <p:spPr>
          <a:xfrm>
            <a:off x="285600" y="364282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A21942"/>
                </a:solidFill>
                <a:latin typeface="Montserrat SemiBold"/>
                <a:ea typeface="Montserrat SemiBold"/>
                <a:cs typeface="Montserrat SemiBold"/>
                <a:sym typeface="Montserrat SemiBold"/>
              </a:rPr>
              <a:t>Participation Requires Minimum Conditions</a:t>
            </a:r>
            <a:endParaRPr sz="1300">
              <a:solidFill>
                <a:srgbClr val="A21942"/>
              </a:solidFill>
              <a:latin typeface="Montserrat SemiBold"/>
              <a:ea typeface="Montserrat SemiBold"/>
              <a:cs typeface="Montserrat SemiBold"/>
              <a:sym typeface="Montserrat SemiBold"/>
            </a:endParaRPr>
          </a:p>
        </p:txBody>
      </p:sp>
      <p:sp>
        <p:nvSpPr>
          <p:cNvPr id="285" name="Google Shape;285;p32"/>
          <p:cNvSpPr txBox="1"/>
          <p:nvPr/>
        </p:nvSpPr>
        <p:spPr>
          <a:xfrm>
            <a:off x="285600" y="4092900"/>
            <a:ext cx="30000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latin typeface="Montserrat Medium"/>
                <a:ea typeface="Montserrat Medium"/>
                <a:cs typeface="Montserrat Medium"/>
                <a:sym typeface="Montserrat Medium"/>
              </a:rPr>
              <a:t>Work depends on safe environments and predictable compensation. Formal participation expands when basic financial access exists.</a:t>
            </a:r>
            <a:endParaRPr sz="1000">
              <a:latin typeface="Montserrat Medium"/>
              <a:ea typeface="Montserrat Medium"/>
              <a:cs typeface="Montserrat Medium"/>
              <a:sym typeface="Montserrat Medium"/>
            </a:endParaRPr>
          </a:p>
        </p:txBody>
      </p:sp>
      <p:pic>
        <p:nvPicPr>
          <p:cNvPr id="286" name="Google Shape;286;p32" title="9844633.jpg"/>
          <p:cNvPicPr preferRelativeResize="0"/>
          <p:nvPr/>
        </p:nvPicPr>
        <p:blipFill>
          <a:blip r:embed="rId7">
            <a:alphaModFix/>
          </a:blip>
          <a:stretch>
            <a:fillRect/>
          </a:stretch>
        </p:blipFill>
        <p:spPr>
          <a:xfrm>
            <a:off x="6696600" y="2733600"/>
            <a:ext cx="2262600" cy="226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descr="Critics of growth want to bring the economy into harmony with the environment and social well-being. They see a world that functions without constantly wanting more. But is that realistic?&#10;&#10;Hamburg chefs Marianus von Hörsten and Aaron Levi Hasenpusch have decided to turn their back on the idea that a business should always be growing. Their restaurant is closed on weekends. It means more free time and less stress, but also less turnover and less income. For them, it’s feasible.&#10;&#10;Otto Fuchs produces specialized metal components for the automotive and aviation industries. His company is aiming for &quot;green growth&quot; — to grow while operating in a climate-friendly way. But this is no easy task. In Germany, climate protection and the transition to green energy cost a lot of money.&#10;&#10;Ulrike Herrmann, author of Das Ende des Kapitalismus (The End of Capitalism) is skeptical about green growth. She says it’s not possible, and advocates instead for &quot;degrowth&quot; in order to save the planet. Restructuring the economy would consume vast amounts of clean energy, and Germany simply couldn’t install that many wind turbines. In other words, we’ll have to rein ourselves in.&#10;&#10;After the 2008 financial crisis, Iceland introduced a new economic evaluation: the &quot;Wellbeing Economy&quot;. As well as measuring things that have a price tag, it also takes into account welfare and quality of life, including access to housing and green spaces, as well as gender equality. Negative factors like environmental degradation and the consumption of resources are also included. Kristín Vala Ragnarsdóttir is professor of sustainability science at the University of Iceland. She’s committed to the idea of a sustainable economy.&#10;&#10;#documentary #dwdocumentary #dwdocs&#10;______&#10;&#10;DW Documentary gives you knowledge beyond the headlines. Watch top documentaries from German broadcasters and international production companies. Meet intriguing people, travel to distant lands, get a look behind the complexities of daily life and build a deeper understanding of current affairs and global events. Subscribe and explore the world around you with DW Documentary.&#10;&#10;Subscribe to: ‬&#10;⮞ DW Documentary (English): https://www.youtube.com/dwdocumentary &#10;⮞ DW Documental (Spanish): https://www.youtube.com/dwdocumental &#10;⮞ DW Documentary وثائقية دي دبليو (Arabic): https://www.youtube.com/dwdocarabia&#10;⮞ DW Documentary हिन्दी (Hindi): https://www.youtube.com/dwdochindi&#10;⮞ DW Doku (German): https://www.youtube.com/dwdoku&#10;&#10;For more visit: http://www.dw.com/en/tv/docfilm/s-3610&#10;Follow DW Documentary on Instagram: https://www.instagram.com/dwdocumentary/&#10;Follow DW Documental on Facebook: https://www.facebook.com/dwdocumental&#10;&#10;We kindly ask viewers to read and stick to the DW netiquette policy on our channel: https://p.dw.com/p/MF1G" id="291" name="Google Shape;291;p33" title="Is prosperity without economic growth possible? | DW Documentary">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4"/>
          <p:cNvSpPr/>
          <p:nvPr/>
        </p:nvSpPr>
        <p:spPr>
          <a:xfrm>
            <a:off x="6766800" y="0"/>
            <a:ext cx="2377200" cy="2733600"/>
          </a:xfrm>
          <a:prstGeom prst="rect">
            <a:avLst/>
          </a:prstGeom>
          <a:solidFill>
            <a:srgbClr val="FD6925"/>
          </a:solidFill>
          <a:ln cap="flat" cmpd="sng" w="9525">
            <a:solidFill>
              <a:srgbClr val="FD692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7" name="Google Shape;297;p34" title="TheGlobalGoals_Icons_Color_Goal_9.png"/>
          <p:cNvPicPr preferRelativeResize="0"/>
          <p:nvPr/>
        </p:nvPicPr>
        <p:blipFill rotWithShape="1">
          <a:blip r:embed="rId3">
            <a:alphaModFix/>
          </a:blip>
          <a:srcRect b="0" l="0" r="0" t="0"/>
          <a:stretch/>
        </p:blipFill>
        <p:spPr>
          <a:xfrm>
            <a:off x="7049350" y="453775"/>
            <a:ext cx="1812075" cy="1812075"/>
          </a:xfrm>
          <a:prstGeom prst="rect">
            <a:avLst/>
          </a:prstGeom>
          <a:noFill/>
          <a:ln>
            <a:noFill/>
          </a:ln>
        </p:spPr>
      </p:pic>
      <p:cxnSp>
        <p:nvCxnSpPr>
          <p:cNvPr id="298" name="Google Shape;298;p34"/>
          <p:cNvCxnSpPr/>
          <p:nvPr/>
        </p:nvCxnSpPr>
        <p:spPr>
          <a:xfrm flipH="1" rot="10800000">
            <a:off x="285750" y="924850"/>
            <a:ext cx="5870100" cy="2400"/>
          </a:xfrm>
          <a:prstGeom prst="straightConnector1">
            <a:avLst/>
          </a:prstGeom>
          <a:noFill/>
          <a:ln cap="flat" cmpd="sng" w="9525">
            <a:solidFill>
              <a:srgbClr val="FD6925"/>
            </a:solidFill>
            <a:prstDash val="solid"/>
            <a:round/>
            <a:headEnd len="med" w="med" type="none"/>
            <a:tailEnd len="med" w="med" type="none"/>
          </a:ln>
        </p:spPr>
      </p:cxnSp>
      <p:cxnSp>
        <p:nvCxnSpPr>
          <p:cNvPr id="299" name="Google Shape;299;p34"/>
          <p:cNvCxnSpPr/>
          <p:nvPr/>
        </p:nvCxnSpPr>
        <p:spPr>
          <a:xfrm>
            <a:off x="3276600" y="1095375"/>
            <a:ext cx="9000" cy="3744600"/>
          </a:xfrm>
          <a:prstGeom prst="straightConnector1">
            <a:avLst/>
          </a:prstGeom>
          <a:noFill/>
          <a:ln cap="flat" cmpd="sng" w="9525">
            <a:solidFill>
              <a:srgbClr val="FD6925"/>
            </a:solidFill>
            <a:prstDash val="solid"/>
            <a:round/>
            <a:headEnd len="med" w="med" type="none"/>
            <a:tailEnd len="med" w="med" type="none"/>
          </a:ln>
        </p:spPr>
      </p:cxnSp>
      <p:cxnSp>
        <p:nvCxnSpPr>
          <p:cNvPr id="300" name="Google Shape;300;p34"/>
          <p:cNvCxnSpPr/>
          <p:nvPr/>
        </p:nvCxnSpPr>
        <p:spPr>
          <a:xfrm>
            <a:off x="3367939" y="3210885"/>
            <a:ext cx="2845500" cy="0"/>
          </a:xfrm>
          <a:prstGeom prst="straightConnector1">
            <a:avLst/>
          </a:prstGeom>
          <a:noFill/>
          <a:ln cap="flat" cmpd="sng" w="9525">
            <a:solidFill>
              <a:srgbClr val="FD6925"/>
            </a:solidFill>
            <a:prstDash val="solid"/>
            <a:round/>
            <a:headEnd len="med" w="med" type="none"/>
            <a:tailEnd len="med" w="med" type="none"/>
          </a:ln>
        </p:spPr>
      </p:cxnSp>
      <p:sp>
        <p:nvSpPr>
          <p:cNvPr id="301" name="Google Shape;301;p34"/>
          <p:cNvSpPr/>
          <p:nvPr/>
        </p:nvSpPr>
        <p:spPr>
          <a:xfrm>
            <a:off x="285750" y="3765975"/>
            <a:ext cx="2845500" cy="1074000"/>
          </a:xfrm>
          <a:prstGeom prst="rect">
            <a:avLst/>
          </a:prstGeom>
          <a:solidFill>
            <a:srgbClr val="F9CB9C"/>
          </a:solidFill>
          <a:ln cap="flat" cmpd="sng" w="952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302" name="Google Shape;302;p34"/>
          <p:cNvSpPr txBox="1"/>
          <p:nvPr/>
        </p:nvSpPr>
        <p:spPr>
          <a:xfrm>
            <a:off x="285600" y="3765975"/>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From infrastructure to innovation!</a:t>
            </a:r>
            <a:endParaRPr sz="1000">
              <a:solidFill>
                <a:schemeClr val="dk1"/>
              </a:solidFill>
              <a:latin typeface="Montserrat Medium"/>
              <a:ea typeface="Montserrat Medium"/>
              <a:cs typeface="Montserrat Medium"/>
              <a:sym typeface="Montserrat Medium"/>
            </a:endParaRPr>
          </a:p>
        </p:txBody>
      </p:sp>
      <p:sp>
        <p:nvSpPr>
          <p:cNvPr id="303" name="Google Shape;303;p34"/>
          <p:cNvSpPr txBox="1"/>
          <p:nvPr/>
        </p:nvSpPr>
        <p:spPr>
          <a:xfrm>
            <a:off x="285450" y="4051875"/>
            <a:ext cx="2963100" cy="7881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FD6925"/>
                </a:solidFill>
                <a:latin typeface="Montserrat SemiBold"/>
                <a:ea typeface="Montserrat SemiBold"/>
                <a:cs typeface="Montserrat SemiBold"/>
                <a:sym typeface="Montserrat SemiBold"/>
                <a:hlinkClick r:id="rId4">
                  <a:extLst>
                    <a:ext uri="{A12FA001-AC4F-418D-AE19-62706E023703}">
                      <ahyp:hlinkClr val="tx"/>
                    </a:ext>
                  </a:extLst>
                </a:hlinkClick>
              </a:rPr>
              <a:t>The important of Innovation and its Crucial Role in Growth, Survival and Success of Organizations</a:t>
            </a:r>
            <a:endParaRPr sz="700">
              <a:solidFill>
                <a:srgbClr val="FD6925"/>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FD6925"/>
                </a:solidFill>
                <a:latin typeface="Montserrat SemiBold"/>
                <a:ea typeface="Montserrat SemiBold"/>
                <a:cs typeface="Montserrat SemiBold"/>
                <a:sym typeface="Montserrat SemiBold"/>
                <a:hlinkClick r:id="rId5">
                  <a:extLst>
                    <a:ext uri="{A12FA001-AC4F-418D-AE19-62706E023703}">
                      <ahyp:hlinkClr val="tx"/>
                    </a:ext>
                  </a:extLst>
                </a:hlinkClick>
              </a:rPr>
              <a:t>Infrastructure for impact, the work of system building | Marc Ventresca | TEDxOxbridge by Tedx Talks</a:t>
            </a:r>
            <a:endParaRPr sz="700">
              <a:solidFill>
                <a:srgbClr val="FD6925"/>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FD6925"/>
                </a:solidFill>
                <a:latin typeface="Montserrat SemiBold"/>
                <a:ea typeface="Montserrat SemiBold"/>
                <a:cs typeface="Montserrat SemiBold"/>
                <a:sym typeface="Montserrat SemiBold"/>
                <a:hlinkClick r:id="rId6">
                  <a:extLst>
                    <a:ext uri="{A12FA001-AC4F-418D-AE19-62706E023703}">
                      <ahyp:hlinkClr val="tx"/>
                    </a:ext>
                  </a:extLst>
                </a:hlinkClick>
              </a:rPr>
              <a:t>The Future of Manufacturing and Industry 4.0</a:t>
            </a:r>
            <a:endParaRPr sz="700" u="sng">
              <a:solidFill>
                <a:srgbClr val="FD6925"/>
              </a:solidFill>
              <a:latin typeface="Montserrat SemiBold"/>
              <a:ea typeface="Montserrat SemiBold"/>
              <a:cs typeface="Montserrat SemiBold"/>
              <a:sym typeface="Montserrat SemiBold"/>
            </a:endParaRPr>
          </a:p>
        </p:txBody>
      </p:sp>
      <p:sp>
        <p:nvSpPr>
          <p:cNvPr id="304" name="Google Shape;304;p34"/>
          <p:cNvSpPr txBox="1"/>
          <p:nvPr/>
        </p:nvSpPr>
        <p:spPr>
          <a:xfrm>
            <a:off x="285750" y="219250"/>
            <a:ext cx="44406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FD6925"/>
                </a:solidFill>
                <a:latin typeface="Montserrat"/>
                <a:ea typeface="Montserrat"/>
                <a:cs typeface="Montserrat"/>
                <a:sym typeface="Montserrat"/>
              </a:rPr>
              <a:t>Long-term progress depends on systems that can scale and adapt.</a:t>
            </a:r>
            <a:endParaRPr b="1" sz="1700">
              <a:solidFill>
                <a:srgbClr val="FD6925"/>
              </a:solidFill>
              <a:latin typeface="Montserrat"/>
              <a:ea typeface="Montserrat"/>
              <a:cs typeface="Montserrat"/>
              <a:sym typeface="Montserrat"/>
            </a:endParaRPr>
          </a:p>
        </p:txBody>
      </p:sp>
      <p:sp>
        <p:nvSpPr>
          <p:cNvPr id="305" name="Google Shape;305;p34"/>
          <p:cNvSpPr txBox="1"/>
          <p:nvPr/>
        </p:nvSpPr>
        <p:spPr>
          <a:xfrm>
            <a:off x="276600" y="1178975"/>
            <a:ext cx="3000000" cy="257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Industrial systems </a:t>
            </a:r>
            <a:r>
              <a:rPr lang="en" sz="1000">
                <a:solidFill>
                  <a:srgbClr val="FD6925"/>
                </a:solidFill>
                <a:latin typeface="Montserrat SemiBold"/>
                <a:ea typeface="Montserrat SemiBold"/>
                <a:cs typeface="Montserrat SemiBold"/>
                <a:sym typeface="Montserrat SemiBold"/>
              </a:rPr>
              <a:t>translate capability into output</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They rely on:</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6925"/>
                </a:solidFill>
                <a:latin typeface="Montserrat SemiBold"/>
                <a:ea typeface="Montserrat SemiBold"/>
                <a:cs typeface="Montserrat SemiBold"/>
                <a:sym typeface="Montserrat SemiBold"/>
              </a:rPr>
              <a:t>Reliable infrastructure</a:t>
            </a:r>
            <a:endParaRPr sz="1000">
              <a:solidFill>
                <a:srgbClr val="FD6925"/>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6925"/>
                </a:solidFill>
                <a:latin typeface="Montserrat SemiBold"/>
                <a:ea typeface="Montserrat SemiBold"/>
                <a:cs typeface="Montserrat SemiBold"/>
                <a:sym typeface="Montserrat SemiBold"/>
              </a:rPr>
              <a:t>Technology adoption</a:t>
            </a:r>
            <a:endParaRPr sz="1000">
              <a:solidFill>
                <a:srgbClr val="FD6925"/>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6925"/>
                </a:solidFill>
                <a:latin typeface="Montserrat SemiBold"/>
                <a:ea typeface="Montserrat SemiBold"/>
                <a:cs typeface="Montserrat SemiBold"/>
                <a:sym typeface="Montserrat SemiBold"/>
              </a:rPr>
              <a:t>Efficient production processes</a:t>
            </a:r>
            <a:endParaRPr sz="1000">
              <a:solidFill>
                <a:srgbClr val="FD6925"/>
              </a:solidFill>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Upgraded industry supports:</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6925"/>
                </a:solidFill>
                <a:latin typeface="Montserrat SemiBold"/>
                <a:ea typeface="Montserrat SemiBold"/>
                <a:cs typeface="Montserrat SemiBold"/>
                <a:sym typeface="Montserrat SemiBold"/>
              </a:rPr>
              <a:t>Higher productivity</a:t>
            </a:r>
            <a:endParaRPr sz="1000">
              <a:solidFill>
                <a:srgbClr val="FD6925"/>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6925"/>
                </a:solidFill>
                <a:latin typeface="Montserrat SemiBold"/>
                <a:ea typeface="Montserrat SemiBold"/>
                <a:cs typeface="Montserrat SemiBold"/>
                <a:sym typeface="Montserrat SemiBold"/>
              </a:rPr>
              <a:t>Stable employment</a:t>
            </a:r>
            <a:endParaRPr sz="1000">
              <a:solidFill>
                <a:srgbClr val="FD6925"/>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Medium"/>
              <a:buChar char="●"/>
            </a:pPr>
            <a:r>
              <a:rPr lang="en" sz="1000">
                <a:solidFill>
                  <a:srgbClr val="FD6925"/>
                </a:solidFill>
                <a:latin typeface="Montserrat SemiBold"/>
                <a:ea typeface="Montserrat SemiBold"/>
                <a:cs typeface="Montserrat SemiBold"/>
                <a:sym typeface="Montserrat SemiBold"/>
              </a:rPr>
              <a:t>Integration into global value chains</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Resilience matters as much as scale.</a:t>
            </a:r>
            <a:endParaRPr sz="1000">
              <a:latin typeface="Montserrat Medium"/>
              <a:ea typeface="Montserrat Medium"/>
              <a:cs typeface="Montserrat Medium"/>
              <a:sym typeface="Montserrat Medium"/>
            </a:endParaRPr>
          </a:p>
        </p:txBody>
      </p:sp>
      <p:sp>
        <p:nvSpPr>
          <p:cNvPr id="306" name="Google Shape;306;p34"/>
          <p:cNvSpPr txBox="1"/>
          <p:nvPr/>
        </p:nvSpPr>
        <p:spPr>
          <a:xfrm>
            <a:off x="285600" y="9248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D6925"/>
                </a:solidFill>
                <a:latin typeface="Montserrat SemiBold"/>
                <a:ea typeface="Montserrat SemiBold"/>
                <a:cs typeface="Montserrat SemiBold"/>
                <a:sym typeface="Montserrat SemiBold"/>
              </a:rPr>
              <a:t>Industry Scales What Works</a:t>
            </a:r>
            <a:endParaRPr sz="1300">
              <a:solidFill>
                <a:srgbClr val="FD6925"/>
              </a:solidFill>
              <a:latin typeface="Montserrat SemiBold"/>
              <a:ea typeface="Montserrat SemiBold"/>
              <a:cs typeface="Montserrat SemiBold"/>
              <a:sym typeface="Montserrat SemiBold"/>
            </a:endParaRPr>
          </a:p>
        </p:txBody>
      </p:sp>
      <p:sp>
        <p:nvSpPr>
          <p:cNvPr id="307" name="Google Shape;307;p34"/>
          <p:cNvSpPr txBox="1"/>
          <p:nvPr/>
        </p:nvSpPr>
        <p:spPr>
          <a:xfrm>
            <a:off x="3409350" y="9272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FD6925"/>
                </a:solidFill>
                <a:latin typeface="Montserrat SemiBold"/>
                <a:ea typeface="Montserrat SemiBold"/>
                <a:cs typeface="Montserrat SemiBold"/>
                <a:sym typeface="Montserrat SemiBold"/>
              </a:rPr>
              <a:t>Infrastructure Is the Base Layer</a:t>
            </a:r>
            <a:endParaRPr sz="1300">
              <a:solidFill>
                <a:srgbClr val="FD6925"/>
              </a:solidFill>
              <a:latin typeface="Montserrat SemiBold"/>
              <a:ea typeface="Montserrat SemiBold"/>
              <a:cs typeface="Montserrat SemiBold"/>
              <a:sym typeface="Montserrat SemiBold"/>
            </a:endParaRPr>
          </a:p>
        </p:txBody>
      </p:sp>
      <p:sp>
        <p:nvSpPr>
          <p:cNvPr id="308" name="Google Shape;308;p34"/>
          <p:cNvSpPr txBox="1"/>
          <p:nvPr/>
        </p:nvSpPr>
        <p:spPr>
          <a:xfrm>
            <a:off x="3367950" y="1178975"/>
            <a:ext cx="30414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Infrastructure enables everything that follows.</a:t>
            </a:r>
            <a:endParaRPr sz="1000">
              <a:latin typeface="Montserrat Medium"/>
              <a:ea typeface="Montserrat Medium"/>
              <a:cs typeface="Montserrat Medium"/>
              <a:sym typeface="Montserrat Medium"/>
            </a:endParaRPr>
          </a:p>
          <a:p>
            <a:pPr indent="0" lvl="0" marL="0" rtl="0" algn="l">
              <a:spcBef>
                <a:spcPts val="0"/>
              </a:spcBef>
              <a:spcAft>
                <a:spcPts val="0"/>
              </a:spcAft>
              <a:buNone/>
            </a:pPr>
            <a:br>
              <a:rPr lang="en" sz="1000">
                <a:latin typeface="Montserrat Medium"/>
                <a:ea typeface="Montserrat Medium"/>
                <a:cs typeface="Montserrat Medium"/>
                <a:sym typeface="Montserrat Medium"/>
              </a:rPr>
            </a:br>
            <a:r>
              <a:rPr lang="en" sz="1000">
                <a:solidFill>
                  <a:srgbClr val="FD6925"/>
                </a:solidFill>
                <a:latin typeface="Montserrat SemiBold"/>
                <a:ea typeface="Montserrat SemiBold"/>
                <a:cs typeface="Montserrat SemiBold"/>
                <a:sym typeface="Montserrat SemiBold"/>
              </a:rPr>
              <a:t>Transport, energy, communication, </a:t>
            </a:r>
            <a:r>
              <a:rPr lang="en" sz="1000">
                <a:solidFill>
                  <a:schemeClr val="dk1"/>
                </a:solidFill>
                <a:latin typeface="Montserrat Medium"/>
                <a:ea typeface="Montserrat Medium"/>
                <a:cs typeface="Montserrat Medium"/>
                <a:sym typeface="Montserrat Medium"/>
              </a:rPr>
              <a:t>and</a:t>
            </a:r>
            <a:r>
              <a:rPr lang="en" sz="1000">
                <a:solidFill>
                  <a:srgbClr val="FD6925"/>
                </a:solidFill>
                <a:latin typeface="Montserrat SemiBold"/>
                <a:ea typeface="Montserrat SemiBold"/>
                <a:cs typeface="Montserrat SemiBold"/>
                <a:sym typeface="Montserrat SemiBold"/>
              </a:rPr>
              <a:t> digital networks</a:t>
            </a:r>
            <a:r>
              <a:rPr lang="en" sz="1000">
                <a:latin typeface="Montserrat Medium"/>
                <a:ea typeface="Montserrat Medium"/>
                <a:cs typeface="Montserrat Medium"/>
                <a:sym typeface="Montserrat Medium"/>
              </a:rPr>
              <a:t> decide how reliably economies function.</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latin typeface="Montserrat Medium"/>
                <a:ea typeface="Montserrat Medium"/>
                <a:cs typeface="Montserrat Medium"/>
                <a:sym typeface="Montserrat Medium"/>
              </a:rPr>
              <a:t>When infrastructure is missing or outdated,</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growth becomes uneven and fragile.</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Well-built </a:t>
            </a:r>
            <a:r>
              <a:rPr lang="en" sz="1000">
                <a:solidFill>
                  <a:srgbClr val="FD6925"/>
                </a:solidFill>
                <a:latin typeface="Montserrat SemiBold"/>
                <a:ea typeface="Montserrat SemiBold"/>
                <a:cs typeface="Montserrat SemiBold"/>
                <a:sym typeface="Montserrat SemiBold"/>
              </a:rPr>
              <a:t>systems reduce friction</a:t>
            </a:r>
            <a:r>
              <a:rPr lang="en" sz="1000">
                <a:latin typeface="Montserrat Medium"/>
                <a:ea typeface="Montserrat Medium"/>
                <a:cs typeface="Montserrat Medium"/>
                <a:sym typeface="Montserrat Medium"/>
              </a:rPr>
              <a:t> across sectors.</a:t>
            </a:r>
            <a:endParaRPr sz="1000">
              <a:latin typeface="Montserrat Medium"/>
              <a:ea typeface="Montserrat Medium"/>
              <a:cs typeface="Montserrat Medium"/>
              <a:sym typeface="Montserrat Medium"/>
            </a:endParaRPr>
          </a:p>
        </p:txBody>
      </p:sp>
      <p:sp>
        <p:nvSpPr>
          <p:cNvPr id="309" name="Google Shape;309;p34"/>
          <p:cNvSpPr txBox="1"/>
          <p:nvPr/>
        </p:nvSpPr>
        <p:spPr>
          <a:xfrm>
            <a:off x="3367950" y="3210875"/>
            <a:ext cx="30414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FD6925"/>
                </a:solidFill>
                <a:latin typeface="Montserrat SemiBold"/>
                <a:ea typeface="Montserrat SemiBold"/>
                <a:cs typeface="Montserrat SemiBold"/>
                <a:sym typeface="Montserrat SemiBold"/>
              </a:rPr>
              <a:t>Innovation Keeps Systems Relevant</a:t>
            </a:r>
            <a:endParaRPr sz="1300">
              <a:solidFill>
                <a:srgbClr val="FD6925"/>
              </a:solidFill>
              <a:latin typeface="Montserrat SemiBold"/>
              <a:ea typeface="Montserrat SemiBold"/>
              <a:cs typeface="Montserrat SemiBold"/>
              <a:sym typeface="Montserrat SemiBold"/>
            </a:endParaRPr>
          </a:p>
        </p:txBody>
      </p:sp>
      <p:sp>
        <p:nvSpPr>
          <p:cNvPr id="310" name="Google Shape;310;p34"/>
          <p:cNvSpPr txBox="1"/>
          <p:nvPr/>
        </p:nvSpPr>
        <p:spPr>
          <a:xfrm>
            <a:off x="3367950" y="3690175"/>
            <a:ext cx="3041400" cy="1262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Innovation </a:t>
            </a:r>
            <a:r>
              <a:rPr lang="en" sz="1000">
                <a:solidFill>
                  <a:srgbClr val="FD6925"/>
                </a:solidFill>
                <a:latin typeface="Montserrat SemiBold"/>
                <a:ea typeface="Montserrat SemiBold"/>
                <a:cs typeface="Montserrat SemiBold"/>
                <a:sym typeface="Montserrat SemiBold"/>
              </a:rPr>
              <a:t>allows systems to adapt</a:t>
            </a:r>
            <a:r>
              <a:rPr lang="en" sz="1000">
                <a:latin typeface="Montserrat Medium"/>
                <a:ea typeface="Montserrat Medium"/>
                <a:cs typeface="Montserrat Medium"/>
                <a:sym typeface="Montserrat Medium"/>
              </a:rPr>
              <a:t> rather than stagnate.</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Research, skills, and access to technology shape this capacity. Without renewal, infrastructure and industry slowly lose relevance.</a:t>
            </a:r>
            <a:endParaRPr sz="1000">
              <a:latin typeface="Montserrat Medium"/>
              <a:ea typeface="Montserrat Medium"/>
              <a:cs typeface="Montserrat Medium"/>
              <a:sym typeface="Montserrat Medium"/>
            </a:endParaRPr>
          </a:p>
        </p:txBody>
      </p:sp>
      <p:pic>
        <p:nvPicPr>
          <p:cNvPr id="311" name="Google Shape;311;p34" title="20944178.jpg"/>
          <p:cNvPicPr preferRelativeResize="0"/>
          <p:nvPr/>
        </p:nvPicPr>
        <p:blipFill>
          <a:blip r:embed="rId7">
            <a:alphaModFix/>
          </a:blip>
          <a:stretch>
            <a:fillRect/>
          </a:stretch>
        </p:blipFill>
        <p:spPr>
          <a:xfrm>
            <a:off x="6409352" y="3029300"/>
            <a:ext cx="2718797" cy="1812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5"/>
          <p:cNvSpPr/>
          <p:nvPr/>
        </p:nvSpPr>
        <p:spPr>
          <a:xfrm>
            <a:off x="0" y="0"/>
            <a:ext cx="2468400" cy="2509800"/>
          </a:xfrm>
          <a:prstGeom prst="rect">
            <a:avLst/>
          </a:prstGeom>
          <a:solidFill>
            <a:srgbClr val="DD1367"/>
          </a:solidFill>
          <a:ln cap="flat" cmpd="sng" w="9525">
            <a:solidFill>
              <a:srgbClr val="DD136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7" name="Google Shape;317;p35" title="TheGlobalGoals_Icons_Color_Goal_10.png"/>
          <p:cNvPicPr preferRelativeResize="0"/>
          <p:nvPr/>
        </p:nvPicPr>
        <p:blipFill>
          <a:blip r:embed="rId3">
            <a:alphaModFix/>
          </a:blip>
          <a:stretch>
            <a:fillRect/>
          </a:stretch>
        </p:blipFill>
        <p:spPr>
          <a:xfrm>
            <a:off x="328163" y="348863"/>
            <a:ext cx="1812075" cy="1812075"/>
          </a:xfrm>
          <a:prstGeom prst="rect">
            <a:avLst/>
          </a:prstGeom>
          <a:noFill/>
          <a:ln cap="flat" cmpd="sng" w="9525">
            <a:solidFill>
              <a:srgbClr val="DD1367"/>
            </a:solidFill>
            <a:prstDash val="solid"/>
            <a:round/>
            <a:headEnd len="sm" w="sm" type="none"/>
            <a:tailEnd len="sm" w="sm" type="none"/>
          </a:ln>
        </p:spPr>
      </p:pic>
      <p:sp>
        <p:nvSpPr>
          <p:cNvPr id="318" name="Google Shape;318;p35"/>
          <p:cNvSpPr txBox="1"/>
          <p:nvPr/>
        </p:nvSpPr>
        <p:spPr>
          <a:xfrm>
            <a:off x="2640139" y="300997"/>
            <a:ext cx="44733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DD1367"/>
                </a:solidFill>
                <a:latin typeface="Montserrat"/>
                <a:ea typeface="Montserrat"/>
                <a:cs typeface="Montserrat"/>
                <a:sym typeface="Montserrat"/>
              </a:rPr>
              <a:t>Inequality is not always visible.</a:t>
            </a:r>
            <a:endParaRPr b="1" sz="1700">
              <a:solidFill>
                <a:srgbClr val="DD1367"/>
              </a:solidFill>
              <a:latin typeface="Montserrat"/>
              <a:ea typeface="Montserrat"/>
              <a:cs typeface="Montserrat"/>
              <a:sym typeface="Montserrat"/>
            </a:endParaRPr>
          </a:p>
          <a:p>
            <a:pPr indent="0" lvl="0" marL="0" rtl="0" algn="l">
              <a:spcBef>
                <a:spcPts val="0"/>
              </a:spcBef>
              <a:spcAft>
                <a:spcPts val="0"/>
              </a:spcAft>
              <a:buNone/>
            </a:pPr>
            <a:r>
              <a:rPr b="1" lang="en" sz="1700">
                <a:solidFill>
                  <a:srgbClr val="DD1367"/>
                </a:solidFill>
                <a:latin typeface="Montserrat"/>
                <a:ea typeface="Montserrat"/>
                <a:cs typeface="Montserrat"/>
                <a:sym typeface="Montserrat"/>
              </a:rPr>
              <a:t>But its effects are everywhere.</a:t>
            </a:r>
            <a:endParaRPr b="1" sz="1700">
              <a:solidFill>
                <a:srgbClr val="DD1367"/>
              </a:solidFill>
              <a:latin typeface="Montserrat"/>
              <a:ea typeface="Montserrat"/>
              <a:cs typeface="Montserrat"/>
              <a:sym typeface="Montserrat"/>
            </a:endParaRPr>
          </a:p>
        </p:txBody>
      </p:sp>
      <p:pic>
        <p:nvPicPr>
          <p:cNvPr id="319" name="Google Shape;319;p35" title="gender-discrimination-abstract-concept-vector-illustration-sexism-gender-roles-stereotypes-workplace-inequality-skills-capabilities-women-rights-labor-market-abstract-metaphor.png"/>
          <p:cNvPicPr preferRelativeResize="0"/>
          <p:nvPr/>
        </p:nvPicPr>
        <p:blipFill>
          <a:blip r:embed="rId4">
            <a:alphaModFix/>
          </a:blip>
          <a:stretch>
            <a:fillRect/>
          </a:stretch>
        </p:blipFill>
        <p:spPr>
          <a:xfrm>
            <a:off x="-52860" y="2509800"/>
            <a:ext cx="2574150" cy="2574150"/>
          </a:xfrm>
          <a:prstGeom prst="rect">
            <a:avLst/>
          </a:prstGeom>
          <a:noFill/>
          <a:ln>
            <a:noFill/>
          </a:ln>
        </p:spPr>
      </p:pic>
      <p:sp>
        <p:nvSpPr>
          <p:cNvPr id="320" name="Google Shape;320;p35"/>
          <p:cNvSpPr txBox="1"/>
          <p:nvPr/>
        </p:nvSpPr>
        <p:spPr>
          <a:xfrm>
            <a:off x="2640139" y="1011406"/>
            <a:ext cx="2719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D1367"/>
                </a:solidFill>
                <a:latin typeface="Montserrat SemiBold"/>
                <a:ea typeface="Montserrat SemiBold"/>
                <a:cs typeface="Montserrat SemiBold"/>
                <a:sym typeface="Montserrat SemiBold"/>
              </a:rPr>
              <a:t>Inequality is not just about income!</a:t>
            </a:r>
            <a:endParaRPr sz="1300">
              <a:solidFill>
                <a:srgbClr val="DD1367"/>
              </a:solidFill>
              <a:latin typeface="Montserrat SemiBold"/>
              <a:ea typeface="Montserrat SemiBold"/>
              <a:cs typeface="Montserrat SemiBold"/>
              <a:sym typeface="Montserrat SemiBold"/>
            </a:endParaRPr>
          </a:p>
        </p:txBody>
      </p:sp>
      <p:cxnSp>
        <p:nvCxnSpPr>
          <p:cNvPr id="321" name="Google Shape;321;p35"/>
          <p:cNvCxnSpPr/>
          <p:nvPr/>
        </p:nvCxnSpPr>
        <p:spPr>
          <a:xfrm flipH="1">
            <a:off x="5642839" y="1140335"/>
            <a:ext cx="2700" cy="3620100"/>
          </a:xfrm>
          <a:prstGeom prst="straightConnector1">
            <a:avLst/>
          </a:prstGeom>
          <a:noFill/>
          <a:ln cap="flat" cmpd="sng" w="9525">
            <a:solidFill>
              <a:srgbClr val="DD1367"/>
            </a:solidFill>
            <a:prstDash val="solid"/>
            <a:round/>
            <a:headEnd len="med" w="med" type="none"/>
            <a:tailEnd len="med" w="med" type="none"/>
          </a:ln>
        </p:spPr>
      </p:cxnSp>
      <p:sp>
        <p:nvSpPr>
          <p:cNvPr id="322" name="Google Shape;322;p35"/>
          <p:cNvSpPr txBox="1"/>
          <p:nvPr/>
        </p:nvSpPr>
        <p:spPr>
          <a:xfrm>
            <a:off x="2640139" y="1458331"/>
            <a:ext cx="30000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Inequality shows up in who gets access,</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who gets heard, and who gets left behind quietly.</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It exists in education, healthcare, technology, mobility, opportunity, and dignity.</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Two people can be equally talented, equally hardworking, and equally motivated yet experience very different outcomes because the starting lines were never the same.</a:t>
            </a:r>
            <a:endParaRPr sz="1000">
              <a:latin typeface="Montserrat Medium"/>
              <a:ea typeface="Montserrat Medium"/>
              <a:cs typeface="Montserrat Medium"/>
              <a:sym typeface="Montserrat Medium"/>
            </a:endParaRPr>
          </a:p>
        </p:txBody>
      </p:sp>
      <p:cxnSp>
        <p:nvCxnSpPr>
          <p:cNvPr id="323" name="Google Shape;323;p35"/>
          <p:cNvCxnSpPr/>
          <p:nvPr/>
        </p:nvCxnSpPr>
        <p:spPr>
          <a:xfrm flipH="1" rot="10800000">
            <a:off x="2640139" y="1005406"/>
            <a:ext cx="6149100" cy="6000"/>
          </a:xfrm>
          <a:prstGeom prst="straightConnector1">
            <a:avLst/>
          </a:prstGeom>
          <a:noFill/>
          <a:ln cap="flat" cmpd="sng" w="9525">
            <a:solidFill>
              <a:srgbClr val="DD1367"/>
            </a:solidFill>
            <a:prstDash val="solid"/>
            <a:round/>
            <a:headEnd len="med" w="med" type="none"/>
            <a:tailEnd len="med" w="med" type="none"/>
          </a:ln>
        </p:spPr>
      </p:cxnSp>
      <p:sp>
        <p:nvSpPr>
          <p:cNvPr id="324" name="Google Shape;324;p35"/>
          <p:cNvSpPr txBox="1"/>
          <p:nvPr/>
        </p:nvSpPr>
        <p:spPr>
          <a:xfrm>
            <a:off x="5770839" y="101141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D1367"/>
                </a:solidFill>
                <a:latin typeface="Montserrat SemiBold"/>
                <a:ea typeface="Montserrat SemiBold"/>
                <a:cs typeface="Montserrat SemiBold"/>
                <a:sym typeface="Montserrat SemiBold"/>
              </a:rPr>
              <a:t>WHY THIS MAKES PEOPLE UNCOMFORTABLE?</a:t>
            </a:r>
            <a:endParaRPr sz="1300">
              <a:solidFill>
                <a:srgbClr val="DD1367"/>
              </a:solidFill>
              <a:latin typeface="Montserrat SemiBold"/>
              <a:ea typeface="Montserrat SemiBold"/>
              <a:cs typeface="Montserrat SemiBold"/>
              <a:sym typeface="Montserrat SemiBold"/>
            </a:endParaRPr>
          </a:p>
        </p:txBody>
      </p:sp>
      <p:sp>
        <p:nvSpPr>
          <p:cNvPr id="325" name="Google Shape;325;p35"/>
          <p:cNvSpPr txBox="1"/>
          <p:nvPr/>
        </p:nvSpPr>
        <p:spPr>
          <a:xfrm>
            <a:off x="5777439" y="1458335"/>
            <a:ext cx="2993400" cy="1731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000">
                <a:latin typeface="Montserrat Medium"/>
                <a:ea typeface="Montserrat Medium"/>
                <a:cs typeface="Montserrat Medium"/>
                <a:sym typeface="Montserrat Medium"/>
              </a:rPr>
              <a:t>Because inequality challenges merit myths.</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Because it forces us to notice privilege, not just disadvantage.</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Because it asks whether systems are fair, not just functional.</a:t>
            </a:r>
            <a:endParaRPr sz="1000">
              <a:latin typeface="Montserrat Medium"/>
              <a:ea typeface="Montserrat Medium"/>
              <a:cs typeface="Montserrat Medium"/>
              <a:sym typeface="Montserrat Medium"/>
            </a:endParaRPr>
          </a:p>
          <a:p>
            <a:pPr indent="0" lvl="0" marL="0" rtl="0" algn="l">
              <a:lnSpc>
                <a:spcPct val="115000"/>
              </a:lnSpc>
              <a:spcBef>
                <a:spcPts val="1200"/>
              </a:spcBef>
              <a:spcAft>
                <a:spcPts val="1200"/>
              </a:spcAft>
              <a:buNone/>
            </a:pPr>
            <a:r>
              <a:rPr lang="en" sz="1000">
                <a:latin typeface="Montserrat Medium"/>
                <a:ea typeface="Montserrat Medium"/>
                <a:cs typeface="Montserrat Medium"/>
                <a:sym typeface="Montserrat Medium"/>
              </a:rPr>
              <a:t>This is why conversations about inequality are postponed.</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And why they matter.</a:t>
            </a:r>
            <a:endParaRPr sz="1000">
              <a:latin typeface="Montserrat Medium"/>
              <a:ea typeface="Montserrat Medium"/>
              <a:cs typeface="Montserrat Medium"/>
              <a:sym typeface="Montserrat Medium"/>
            </a:endParaRPr>
          </a:p>
        </p:txBody>
      </p:sp>
      <p:cxnSp>
        <p:nvCxnSpPr>
          <p:cNvPr id="326" name="Google Shape;326;p35"/>
          <p:cNvCxnSpPr/>
          <p:nvPr/>
        </p:nvCxnSpPr>
        <p:spPr>
          <a:xfrm>
            <a:off x="2640139" y="3645635"/>
            <a:ext cx="2845500" cy="0"/>
          </a:xfrm>
          <a:prstGeom prst="straightConnector1">
            <a:avLst/>
          </a:prstGeom>
          <a:noFill/>
          <a:ln cap="flat" cmpd="sng" w="9525">
            <a:solidFill>
              <a:srgbClr val="DD1367"/>
            </a:solidFill>
            <a:prstDash val="solid"/>
            <a:round/>
            <a:headEnd len="med" w="med" type="none"/>
            <a:tailEnd len="med" w="med" type="none"/>
          </a:ln>
        </p:spPr>
      </p:cxnSp>
      <p:sp>
        <p:nvSpPr>
          <p:cNvPr id="327" name="Google Shape;327;p35"/>
          <p:cNvSpPr txBox="1"/>
          <p:nvPr/>
        </p:nvSpPr>
        <p:spPr>
          <a:xfrm>
            <a:off x="5786089" y="3189935"/>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D1367"/>
                </a:solidFill>
                <a:latin typeface="Montserrat SemiBold"/>
                <a:ea typeface="Montserrat SemiBold"/>
                <a:cs typeface="Montserrat SemiBold"/>
                <a:sym typeface="Montserrat SemiBold"/>
              </a:rPr>
              <a:t>DID YOU KNOW?</a:t>
            </a:r>
            <a:endParaRPr sz="1300">
              <a:solidFill>
                <a:srgbClr val="DD1367"/>
              </a:solidFill>
              <a:latin typeface="Montserrat SemiBold"/>
              <a:ea typeface="Montserrat SemiBold"/>
              <a:cs typeface="Montserrat SemiBold"/>
              <a:sym typeface="Montserrat SemiBold"/>
            </a:endParaRPr>
          </a:p>
        </p:txBody>
      </p:sp>
      <p:cxnSp>
        <p:nvCxnSpPr>
          <p:cNvPr id="328" name="Google Shape;328;p35"/>
          <p:cNvCxnSpPr/>
          <p:nvPr/>
        </p:nvCxnSpPr>
        <p:spPr>
          <a:xfrm flipH="1" rot="10800000">
            <a:off x="5768439" y="3189931"/>
            <a:ext cx="3004800" cy="300"/>
          </a:xfrm>
          <a:prstGeom prst="straightConnector1">
            <a:avLst/>
          </a:prstGeom>
          <a:noFill/>
          <a:ln cap="flat" cmpd="sng" w="9525">
            <a:solidFill>
              <a:srgbClr val="DD1367"/>
            </a:solidFill>
            <a:prstDash val="solid"/>
            <a:round/>
            <a:headEnd len="med" w="med" type="none"/>
            <a:tailEnd len="med" w="med" type="none"/>
          </a:ln>
        </p:spPr>
      </p:cxnSp>
      <p:sp>
        <p:nvSpPr>
          <p:cNvPr id="329" name="Google Shape;329;p35"/>
          <p:cNvSpPr txBox="1"/>
          <p:nvPr/>
        </p:nvSpPr>
        <p:spPr>
          <a:xfrm>
            <a:off x="5645551" y="3438475"/>
            <a:ext cx="3232800" cy="1223700"/>
          </a:xfrm>
          <a:prstGeom prst="rect">
            <a:avLst/>
          </a:prstGeom>
          <a:noFill/>
          <a:ln>
            <a:noFill/>
          </a:ln>
        </p:spPr>
        <p:txBody>
          <a:bodyPr anchorCtr="0" anchor="t" bIns="91425" lIns="91425" spcFirstLastPara="1" rIns="91425" wrap="square" tIns="91425">
            <a:spAutoFit/>
          </a:bodyPr>
          <a:lstStyle/>
          <a:p>
            <a:pPr indent="-120650" lvl="0" marL="285750" rtl="0" algn="l">
              <a:lnSpc>
                <a:spcPct val="115000"/>
              </a:lnSpc>
              <a:spcBef>
                <a:spcPts val="0"/>
              </a:spcBef>
              <a:spcAft>
                <a:spcPts val="0"/>
              </a:spcAft>
              <a:buClr>
                <a:srgbClr val="DD1367"/>
              </a:buClr>
              <a:buSzPts val="1000"/>
              <a:buFont typeface="Montserrat Medium"/>
              <a:buChar char="●"/>
            </a:pPr>
            <a:r>
              <a:rPr lang="en" sz="1000">
                <a:latin typeface="Montserrat Medium"/>
                <a:ea typeface="Montserrat Medium"/>
                <a:cs typeface="Montserrat Medium"/>
                <a:sym typeface="Montserrat Medium"/>
              </a:rPr>
              <a:t>Inequality affects social stability, health, and trust</a:t>
            </a:r>
            <a:endParaRPr sz="1000">
              <a:latin typeface="Montserrat Medium"/>
              <a:ea typeface="Montserrat Medium"/>
              <a:cs typeface="Montserrat Medium"/>
              <a:sym typeface="Montserrat Medium"/>
            </a:endParaRPr>
          </a:p>
          <a:p>
            <a:pPr indent="-120650" lvl="0" marL="285750" rtl="0" algn="l">
              <a:lnSpc>
                <a:spcPct val="115000"/>
              </a:lnSpc>
              <a:spcBef>
                <a:spcPts val="0"/>
              </a:spcBef>
              <a:spcAft>
                <a:spcPts val="0"/>
              </a:spcAft>
              <a:buClr>
                <a:srgbClr val="DD1367"/>
              </a:buClr>
              <a:buSzPts val="1000"/>
              <a:buFont typeface="Montserrat Medium"/>
              <a:buChar char="●"/>
            </a:pPr>
            <a:r>
              <a:rPr lang="en" sz="1000">
                <a:latin typeface="Montserrat Medium"/>
                <a:ea typeface="Montserrat Medium"/>
                <a:cs typeface="Montserrat Medium"/>
                <a:sym typeface="Montserrat Medium"/>
              </a:rPr>
              <a:t>High inequality weakens long-term economic growth</a:t>
            </a:r>
            <a:endParaRPr sz="1000">
              <a:latin typeface="Montserrat Medium"/>
              <a:ea typeface="Montserrat Medium"/>
              <a:cs typeface="Montserrat Medium"/>
              <a:sym typeface="Montserrat Medium"/>
            </a:endParaRPr>
          </a:p>
          <a:p>
            <a:pPr indent="-120650" lvl="0" marL="285750" rtl="0" algn="l">
              <a:lnSpc>
                <a:spcPct val="115000"/>
              </a:lnSpc>
              <a:spcBef>
                <a:spcPts val="0"/>
              </a:spcBef>
              <a:spcAft>
                <a:spcPts val="0"/>
              </a:spcAft>
              <a:buClr>
                <a:srgbClr val="DD1367"/>
              </a:buClr>
              <a:buSzPts val="1000"/>
              <a:buFont typeface="Montserrat Medium"/>
              <a:buChar char="●"/>
            </a:pPr>
            <a:r>
              <a:rPr lang="en" sz="1000">
                <a:latin typeface="Montserrat Medium"/>
                <a:ea typeface="Montserrat Medium"/>
                <a:cs typeface="Montserrat Medium"/>
                <a:sym typeface="Montserrat Medium"/>
              </a:rPr>
              <a:t>Unequal systems waste talent and human potential</a:t>
            </a:r>
            <a:endParaRPr sz="1000">
              <a:latin typeface="Montserrat Medium"/>
              <a:ea typeface="Montserrat Medium"/>
              <a:cs typeface="Montserrat Medium"/>
              <a:sym typeface="Montserrat Medium"/>
            </a:endParaRPr>
          </a:p>
        </p:txBody>
      </p:sp>
      <p:sp>
        <p:nvSpPr>
          <p:cNvPr id="330" name="Google Shape;330;p35"/>
          <p:cNvSpPr txBox="1"/>
          <p:nvPr/>
        </p:nvSpPr>
        <p:spPr>
          <a:xfrm>
            <a:off x="2638810" y="3660800"/>
            <a:ext cx="2845500" cy="1109700"/>
          </a:xfrm>
          <a:prstGeom prst="rect">
            <a:avLst/>
          </a:prstGeom>
          <a:solidFill>
            <a:srgbClr val="FFEAEA"/>
          </a:solid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If this made you pause, these explain why it matters!</a:t>
            </a:r>
            <a:endParaRPr sz="1000">
              <a:latin typeface="Montserrat Medium"/>
              <a:ea typeface="Montserrat Medium"/>
              <a:cs typeface="Montserrat Medium"/>
              <a:sym typeface="Montserrat Medium"/>
            </a:endParaRPr>
          </a:p>
          <a:p>
            <a:pPr indent="-101600" lvl="0" marL="171450" rtl="0" algn="l">
              <a:lnSpc>
                <a:spcPct val="115000"/>
              </a:lnSpc>
              <a:spcBef>
                <a:spcPts val="1200"/>
              </a:spcBef>
              <a:spcAft>
                <a:spcPts val="0"/>
              </a:spcAft>
              <a:buClr>
                <a:srgbClr val="DD1367"/>
              </a:buClr>
              <a:buSzPts val="700"/>
              <a:buFont typeface="Montserrat Medium"/>
              <a:buChar char="●"/>
            </a:pPr>
            <a:r>
              <a:rPr lang="en" sz="700" u="sng">
                <a:solidFill>
                  <a:srgbClr val="DD1367"/>
                </a:solidFill>
                <a:latin typeface="Montserrat Medium"/>
                <a:ea typeface="Montserrat Medium"/>
                <a:cs typeface="Montserrat Medium"/>
                <a:sym typeface="Montserrat Medium"/>
                <a:hlinkClick r:id="rId5">
                  <a:extLst>
                    <a:ext uri="{A12FA001-AC4F-418D-AE19-62706E023703}">
                      <ahyp:hlinkClr val="tx"/>
                    </a:ext>
                  </a:extLst>
                </a:hlinkClick>
              </a:rPr>
              <a:t>What Is Social Inequality and Why Does it Matter? Evidence from Central and Eastern Europe</a:t>
            </a:r>
            <a:endParaRPr sz="700">
              <a:solidFill>
                <a:srgbClr val="DD1367"/>
              </a:solidFill>
            </a:endParaRPr>
          </a:p>
          <a:p>
            <a:pPr indent="-101600" lvl="0" marL="171450" rtl="0" algn="l">
              <a:lnSpc>
                <a:spcPct val="100000"/>
              </a:lnSpc>
              <a:spcBef>
                <a:spcPts val="0"/>
              </a:spcBef>
              <a:spcAft>
                <a:spcPts val="0"/>
              </a:spcAft>
              <a:buClr>
                <a:srgbClr val="DD1367"/>
              </a:buClr>
              <a:buSzPts val="700"/>
              <a:buChar char="●"/>
            </a:pPr>
            <a:r>
              <a:rPr lang="en" sz="700" u="sng">
                <a:solidFill>
                  <a:srgbClr val="DD1367"/>
                </a:solidFill>
                <a:latin typeface="Montserrat Medium"/>
                <a:ea typeface="Montserrat Medium"/>
                <a:cs typeface="Montserrat Medium"/>
                <a:sym typeface="Montserrat Medium"/>
                <a:hlinkClick r:id="rId6">
                  <a:extLst>
                    <a:ext uri="{A12FA001-AC4F-418D-AE19-62706E023703}">
                      <ahyp:hlinkClr val="tx"/>
                    </a:ext>
                  </a:extLst>
                </a:hlinkClick>
              </a:rPr>
              <a:t>Beyond income: A multidimensional approach to tackling inequality</a:t>
            </a:r>
            <a:endParaRPr sz="700">
              <a:solidFill>
                <a:srgbClr val="DD1367"/>
              </a:solidFill>
              <a:latin typeface="Montserrat SemiBold"/>
              <a:ea typeface="Montserrat SemiBold"/>
              <a:cs typeface="Montserrat SemiBold"/>
              <a:sym typeface="Montserrat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36" title="17627.png"/>
          <p:cNvPicPr preferRelativeResize="0"/>
          <p:nvPr/>
        </p:nvPicPr>
        <p:blipFill>
          <a:blip r:embed="rId3">
            <a:alphaModFix/>
          </a:blip>
          <a:stretch>
            <a:fillRect/>
          </a:stretch>
        </p:blipFill>
        <p:spPr>
          <a:xfrm>
            <a:off x="6433950" y="3130650"/>
            <a:ext cx="2568428" cy="1709325"/>
          </a:xfrm>
          <a:prstGeom prst="rect">
            <a:avLst/>
          </a:prstGeom>
          <a:noFill/>
          <a:ln>
            <a:noFill/>
          </a:ln>
        </p:spPr>
      </p:pic>
      <p:sp>
        <p:nvSpPr>
          <p:cNvPr id="336" name="Google Shape;336;p36"/>
          <p:cNvSpPr txBox="1"/>
          <p:nvPr/>
        </p:nvSpPr>
        <p:spPr>
          <a:xfrm>
            <a:off x="3409350" y="1406625"/>
            <a:ext cx="2746500" cy="3240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Sustainable cities are felt, not announced.</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50000"/>
              </a:lnSpc>
              <a:spcBef>
                <a:spcPts val="0"/>
              </a:spcBef>
              <a:spcAft>
                <a:spcPts val="0"/>
              </a:spcAft>
              <a:buNone/>
            </a:pPr>
            <a:r>
              <a:rPr lang="en" sz="1000">
                <a:latin typeface="Montserrat Medium"/>
                <a:ea typeface="Montserrat Medium"/>
                <a:cs typeface="Montserrat Medium"/>
                <a:sym typeface="Montserrat Medium"/>
              </a:rPr>
              <a:t>They show up in:</a:t>
            </a:r>
            <a:endParaRPr sz="1000">
              <a:latin typeface="Montserrat Medium"/>
              <a:ea typeface="Montserrat Medium"/>
              <a:cs typeface="Montserrat Medium"/>
              <a:sym typeface="Montserrat Medium"/>
            </a:endParaRPr>
          </a:p>
          <a:p>
            <a:pPr indent="-101600" lvl="0" marL="171450" rtl="0" algn="l">
              <a:lnSpc>
                <a:spcPct val="115000"/>
              </a:lnSpc>
              <a:spcBef>
                <a:spcPts val="0"/>
              </a:spcBef>
              <a:spcAft>
                <a:spcPts val="0"/>
              </a:spcAft>
              <a:buClr>
                <a:schemeClr val="dk1"/>
              </a:buClr>
              <a:buSzPts val="700"/>
              <a:buFont typeface="Montserrat SemiBold"/>
              <a:buChar char="●"/>
            </a:pPr>
            <a:r>
              <a:rPr lang="en" sz="1000">
                <a:solidFill>
                  <a:srgbClr val="FD9D24"/>
                </a:solidFill>
                <a:latin typeface="Montserrat SemiBold"/>
                <a:ea typeface="Montserrat SemiBold"/>
                <a:cs typeface="Montserrat SemiBold"/>
                <a:sym typeface="Montserrat SemiBold"/>
              </a:rPr>
              <a:t>Whether you can walk safely at night</a:t>
            </a:r>
            <a:endParaRPr sz="1000">
              <a:solidFill>
                <a:srgbClr val="FD9D24"/>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1000">
                <a:solidFill>
                  <a:srgbClr val="FD9D24"/>
                </a:solidFill>
                <a:latin typeface="Montserrat SemiBold"/>
                <a:ea typeface="Montserrat SemiBold"/>
                <a:cs typeface="Montserrat SemiBold"/>
                <a:sym typeface="Montserrat SemiBold"/>
              </a:rPr>
              <a:t>Whether public transport is reliable</a:t>
            </a:r>
            <a:endParaRPr sz="1000">
              <a:solidFill>
                <a:srgbClr val="FD9D24"/>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1000">
                <a:solidFill>
                  <a:srgbClr val="FD9D24"/>
                </a:solidFill>
                <a:latin typeface="Montserrat SemiBold"/>
                <a:ea typeface="Montserrat SemiBold"/>
                <a:cs typeface="Montserrat SemiBold"/>
                <a:sym typeface="Montserrat SemiBold"/>
              </a:rPr>
              <a:t>Whether housing is affordable</a:t>
            </a:r>
            <a:endParaRPr sz="1000">
              <a:solidFill>
                <a:srgbClr val="FD9D24"/>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1000">
                <a:solidFill>
                  <a:srgbClr val="FD9D24"/>
                </a:solidFill>
                <a:latin typeface="Montserrat SemiBold"/>
                <a:ea typeface="Montserrat SemiBold"/>
                <a:cs typeface="Montserrat SemiBold"/>
                <a:sym typeface="Montserrat SemiBold"/>
              </a:rPr>
              <a:t>Whether green spaces exist nearby</a:t>
            </a:r>
            <a:endParaRPr sz="1000">
              <a:solidFill>
                <a:srgbClr val="FD9D24"/>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Medium"/>
              <a:buChar char="●"/>
            </a:pPr>
            <a:r>
              <a:rPr lang="en" sz="1000">
                <a:solidFill>
                  <a:srgbClr val="FD9D24"/>
                </a:solidFill>
                <a:latin typeface="Montserrat SemiBold"/>
                <a:ea typeface="Montserrat SemiBold"/>
                <a:cs typeface="Montserrat SemiBold"/>
                <a:sym typeface="Montserrat SemiBold"/>
              </a:rPr>
              <a:t>Whether communities feel inclusive or divided</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SDG 11 asks a simple but demanding question:</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rgbClr val="FD9D24"/>
                </a:solidFill>
                <a:latin typeface="Montserrat SemiBold"/>
                <a:ea typeface="Montserrat SemiBold"/>
                <a:cs typeface="Montserrat SemiBold"/>
                <a:sym typeface="Montserrat SemiBold"/>
              </a:rPr>
              <a:t>Are our cities designed for people,</a:t>
            </a:r>
            <a:br>
              <a:rPr lang="en" sz="1000">
                <a:solidFill>
                  <a:srgbClr val="FD9D24"/>
                </a:solidFill>
                <a:latin typeface="Montserrat SemiBold"/>
                <a:ea typeface="Montserrat SemiBold"/>
                <a:cs typeface="Montserrat SemiBold"/>
                <a:sym typeface="Montserrat SemiBold"/>
              </a:rPr>
            </a:br>
            <a:r>
              <a:rPr lang="en" sz="1000">
                <a:solidFill>
                  <a:srgbClr val="FD9D24"/>
                </a:solidFill>
                <a:latin typeface="Montserrat SemiBold"/>
                <a:ea typeface="Montserrat SemiBold"/>
                <a:cs typeface="Montserrat SemiBold"/>
                <a:sym typeface="Montserrat SemiBold"/>
              </a:rPr>
              <a:t>or are people expected to adapt endlessly to poor design?</a:t>
            </a:r>
            <a:endParaRPr sz="1000">
              <a:solidFill>
                <a:srgbClr val="FD9D24"/>
              </a:solidFill>
              <a:latin typeface="Montserrat SemiBold"/>
              <a:ea typeface="Montserrat SemiBold"/>
              <a:cs typeface="Montserrat SemiBold"/>
              <a:sym typeface="Montserrat SemiBold"/>
            </a:endParaRPr>
          </a:p>
        </p:txBody>
      </p:sp>
      <p:sp>
        <p:nvSpPr>
          <p:cNvPr id="337" name="Google Shape;337;p36"/>
          <p:cNvSpPr txBox="1"/>
          <p:nvPr/>
        </p:nvSpPr>
        <p:spPr>
          <a:xfrm>
            <a:off x="285750" y="219250"/>
            <a:ext cx="3886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FD9D24"/>
                </a:solidFill>
                <a:latin typeface="Montserrat"/>
                <a:ea typeface="Montserrat"/>
                <a:cs typeface="Montserrat"/>
                <a:sym typeface="Montserrat"/>
              </a:rPr>
              <a:t>Cities are where sustainability succeeds or fails</a:t>
            </a:r>
            <a:endParaRPr b="1" sz="1700">
              <a:solidFill>
                <a:srgbClr val="3F7E44"/>
              </a:solidFill>
              <a:latin typeface="Montserrat"/>
              <a:ea typeface="Montserrat"/>
              <a:cs typeface="Montserrat"/>
              <a:sym typeface="Montserrat"/>
            </a:endParaRPr>
          </a:p>
        </p:txBody>
      </p:sp>
      <p:cxnSp>
        <p:nvCxnSpPr>
          <p:cNvPr id="338" name="Google Shape;338;p36"/>
          <p:cNvCxnSpPr/>
          <p:nvPr/>
        </p:nvCxnSpPr>
        <p:spPr>
          <a:xfrm flipH="1" rot="10800000">
            <a:off x="285750" y="924850"/>
            <a:ext cx="5870100" cy="2400"/>
          </a:xfrm>
          <a:prstGeom prst="straightConnector1">
            <a:avLst/>
          </a:prstGeom>
          <a:noFill/>
          <a:ln cap="flat" cmpd="sng" w="9525">
            <a:solidFill>
              <a:srgbClr val="FD9D24"/>
            </a:solidFill>
            <a:prstDash val="solid"/>
            <a:round/>
            <a:headEnd len="med" w="med" type="none"/>
            <a:tailEnd len="med" w="med" type="none"/>
          </a:ln>
        </p:spPr>
      </p:cxnSp>
      <p:sp>
        <p:nvSpPr>
          <p:cNvPr id="339" name="Google Shape;339;p36"/>
          <p:cNvSpPr/>
          <p:nvPr/>
        </p:nvSpPr>
        <p:spPr>
          <a:xfrm>
            <a:off x="6766800" y="0"/>
            <a:ext cx="2377200" cy="2733600"/>
          </a:xfrm>
          <a:prstGeom prst="rect">
            <a:avLst/>
          </a:prstGeom>
          <a:solidFill>
            <a:srgbClr val="FD9D24"/>
          </a:solidFill>
          <a:ln cap="flat" cmpd="sng" w="9525">
            <a:solidFill>
              <a:srgbClr val="FD9D2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0" name="Google Shape;340;p36" title="TheGlobalGoals_Icons_Color_Goal_11.png"/>
          <p:cNvPicPr preferRelativeResize="0"/>
          <p:nvPr/>
        </p:nvPicPr>
        <p:blipFill>
          <a:blip r:embed="rId4">
            <a:alphaModFix/>
          </a:blip>
          <a:stretch>
            <a:fillRect/>
          </a:stretch>
        </p:blipFill>
        <p:spPr>
          <a:xfrm>
            <a:off x="7049351" y="460775"/>
            <a:ext cx="1812075" cy="1812075"/>
          </a:xfrm>
          <a:prstGeom prst="rect">
            <a:avLst/>
          </a:prstGeom>
          <a:noFill/>
          <a:ln>
            <a:noFill/>
          </a:ln>
        </p:spPr>
      </p:pic>
      <p:cxnSp>
        <p:nvCxnSpPr>
          <p:cNvPr id="341" name="Google Shape;341;p36"/>
          <p:cNvCxnSpPr/>
          <p:nvPr/>
        </p:nvCxnSpPr>
        <p:spPr>
          <a:xfrm>
            <a:off x="3276600" y="1095375"/>
            <a:ext cx="9000" cy="3744600"/>
          </a:xfrm>
          <a:prstGeom prst="straightConnector1">
            <a:avLst/>
          </a:prstGeom>
          <a:noFill/>
          <a:ln cap="flat" cmpd="sng" w="9525">
            <a:solidFill>
              <a:srgbClr val="FD9D24"/>
            </a:solidFill>
            <a:prstDash val="solid"/>
            <a:round/>
            <a:headEnd len="med" w="med" type="none"/>
            <a:tailEnd len="med" w="med" type="none"/>
          </a:ln>
        </p:spPr>
      </p:cxnSp>
      <p:sp>
        <p:nvSpPr>
          <p:cNvPr id="342" name="Google Shape;342;p36"/>
          <p:cNvSpPr txBox="1"/>
          <p:nvPr/>
        </p:nvSpPr>
        <p:spPr>
          <a:xfrm>
            <a:off x="285750" y="924850"/>
            <a:ext cx="2990700" cy="29862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More than half of humanity already lives in cities. Almost everyone else depends on them.</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Cities concentrate:</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9D24"/>
                </a:solidFill>
                <a:latin typeface="Montserrat SemiBold"/>
                <a:ea typeface="Montserrat SemiBold"/>
                <a:cs typeface="Montserrat SemiBold"/>
                <a:sym typeface="Montserrat SemiBold"/>
              </a:rPr>
              <a:t>People</a:t>
            </a:r>
            <a:endParaRPr sz="1000">
              <a:solidFill>
                <a:srgbClr val="FD9D2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9D24"/>
                </a:solidFill>
                <a:latin typeface="Montserrat SemiBold"/>
                <a:ea typeface="Montserrat SemiBold"/>
                <a:cs typeface="Montserrat SemiBold"/>
                <a:sym typeface="Montserrat SemiBold"/>
              </a:rPr>
              <a:t>Energy</a:t>
            </a:r>
            <a:endParaRPr sz="1000">
              <a:solidFill>
                <a:srgbClr val="FD9D2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9D24"/>
                </a:solidFill>
                <a:latin typeface="Montserrat SemiBold"/>
                <a:ea typeface="Montserrat SemiBold"/>
                <a:cs typeface="Montserrat SemiBold"/>
                <a:sym typeface="Montserrat SemiBold"/>
              </a:rPr>
              <a:t>Transport</a:t>
            </a:r>
            <a:endParaRPr sz="1000">
              <a:solidFill>
                <a:srgbClr val="FD9D2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9D24"/>
                </a:solidFill>
                <a:latin typeface="Montserrat SemiBold"/>
                <a:ea typeface="Montserrat SemiBold"/>
                <a:cs typeface="Montserrat SemiBold"/>
                <a:sym typeface="Montserrat SemiBold"/>
              </a:rPr>
              <a:t>Housing</a:t>
            </a:r>
            <a:endParaRPr sz="1000">
              <a:solidFill>
                <a:srgbClr val="FD9D2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9D24"/>
                </a:solidFill>
                <a:latin typeface="Montserrat SemiBold"/>
                <a:ea typeface="Montserrat SemiBold"/>
                <a:cs typeface="Montserrat SemiBold"/>
                <a:sym typeface="Montserrat SemiBold"/>
              </a:rPr>
              <a:t>Jobs</a:t>
            </a:r>
            <a:endParaRPr sz="1000">
              <a:solidFill>
                <a:srgbClr val="FD9D2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FD9D24"/>
                </a:solidFill>
                <a:latin typeface="Montserrat SemiBold"/>
                <a:ea typeface="Montserrat SemiBold"/>
                <a:cs typeface="Montserrat SemiBold"/>
                <a:sym typeface="Montserrat SemiBold"/>
              </a:rPr>
              <a:t>Waste</a:t>
            </a:r>
            <a:endParaRPr sz="1000">
              <a:solidFill>
                <a:srgbClr val="FD9D2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Medium"/>
              <a:buChar char="●"/>
            </a:pPr>
            <a:r>
              <a:rPr lang="en" sz="1000">
                <a:solidFill>
                  <a:srgbClr val="FD9D24"/>
                </a:solidFill>
                <a:latin typeface="Montserrat SemiBold"/>
                <a:ea typeface="Montserrat SemiBold"/>
                <a:cs typeface="Montserrat SemiBold"/>
                <a:sym typeface="Montserrat SemiBold"/>
              </a:rPr>
              <a:t>Opportunity</a:t>
            </a:r>
            <a:endParaRPr sz="1000">
              <a:solidFill>
                <a:srgbClr val="FD9D24"/>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When cities are designed poorly, everyday life becomes harder:</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rPr lang="en" sz="1000">
                <a:solidFill>
                  <a:srgbClr val="FD9D24"/>
                </a:solidFill>
                <a:latin typeface="Montserrat SemiBold"/>
                <a:ea typeface="Montserrat SemiBold"/>
                <a:cs typeface="Montserrat SemiBold"/>
                <a:sym typeface="Montserrat SemiBold"/>
              </a:rPr>
              <a:t>long commutes, unsafe streets, polluted air, social isolation, rising costs.</a:t>
            </a:r>
            <a:endParaRPr/>
          </a:p>
        </p:txBody>
      </p:sp>
      <p:sp>
        <p:nvSpPr>
          <p:cNvPr id="343" name="Google Shape;343;p36"/>
          <p:cNvSpPr txBox="1"/>
          <p:nvPr/>
        </p:nvSpPr>
        <p:spPr>
          <a:xfrm>
            <a:off x="3409350" y="927250"/>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FD9D24"/>
                </a:solidFill>
                <a:latin typeface="Montserrat SemiBold"/>
                <a:ea typeface="Montserrat SemiBold"/>
                <a:cs typeface="Montserrat SemiBold"/>
                <a:sym typeface="Montserrat SemiBold"/>
              </a:rPr>
              <a:t>This goal shows up in daily life more than you think</a:t>
            </a:r>
            <a:endParaRPr sz="1300">
              <a:solidFill>
                <a:srgbClr val="3F7E44"/>
              </a:solidFill>
              <a:latin typeface="Montserrat SemiBold"/>
              <a:ea typeface="Montserrat SemiBold"/>
              <a:cs typeface="Montserrat SemiBold"/>
              <a:sym typeface="Montserrat SemiBold"/>
            </a:endParaRPr>
          </a:p>
        </p:txBody>
      </p:sp>
      <p:sp>
        <p:nvSpPr>
          <p:cNvPr id="344" name="Google Shape;344;p36"/>
          <p:cNvSpPr/>
          <p:nvPr/>
        </p:nvSpPr>
        <p:spPr>
          <a:xfrm>
            <a:off x="285750" y="3911050"/>
            <a:ext cx="2845500" cy="928800"/>
          </a:xfrm>
          <a:prstGeom prst="rect">
            <a:avLst/>
          </a:prstGeom>
          <a:solidFill>
            <a:srgbClr val="FCE5CD"/>
          </a:solid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345" name="Google Shape;345;p36"/>
          <p:cNvSpPr txBox="1"/>
          <p:nvPr/>
        </p:nvSpPr>
        <p:spPr>
          <a:xfrm>
            <a:off x="285600" y="3911050"/>
            <a:ext cx="2492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Here’s more about it!</a:t>
            </a:r>
            <a:endParaRPr sz="1000">
              <a:solidFill>
                <a:schemeClr val="dk1"/>
              </a:solidFill>
              <a:latin typeface="Montserrat Medium"/>
              <a:ea typeface="Montserrat Medium"/>
              <a:cs typeface="Montserrat Medium"/>
              <a:sym typeface="Montserrat Medium"/>
            </a:endParaRPr>
          </a:p>
        </p:txBody>
      </p:sp>
      <p:sp>
        <p:nvSpPr>
          <p:cNvPr id="346" name="Google Shape;346;p36"/>
          <p:cNvSpPr txBox="1"/>
          <p:nvPr/>
        </p:nvSpPr>
        <p:spPr>
          <a:xfrm>
            <a:off x="281100" y="4131225"/>
            <a:ext cx="3000000" cy="755700"/>
          </a:xfrm>
          <a:prstGeom prst="rect">
            <a:avLst/>
          </a:prstGeom>
          <a:noFill/>
          <a:ln>
            <a:noFill/>
          </a:ln>
        </p:spPr>
        <p:txBody>
          <a:bodyPr anchorCtr="0" anchor="t" bIns="91425" lIns="91425" spcFirstLastPara="1" rIns="91425" wrap="square" tIns="91425">
            <a:spAutoFit/>
          </a:bodyPr>
          <a:lstStyle/>
          <a:p>
            <a:pPr indent="-101600" lvl="0" marL="171450" rtl="0" algn="l">
              <a:spcBef>
                <a:spcPts val="1200"/>
              </a:spcBef>
              <a:spcAft>
                <a:spcPts val="0"/>
              </a:spcAft>
              <a:buClr>
                <a:schemeClr val="dk1"/>
              </a:buClr>
              <a:buSzPts val="700"/>
              <a:buFont typeface="Montserrat Medium"/>
              <a:buChar char="●"/>
            </a:pPr>
            <a:r>
              <a:rPr lang="en" sz="700" u="sng">
                <a:solidFill>
                  <a:srgbClr val="FD9D24"/>
                </a:solidFill>
                <a:latin typeface="Montserrat Medium"/>
                <a:ea typeface="Montserrat Medium"/>
                <a:cs typeface="Montserrat Medium"/>
                <a:sym typeface="Montserrat Medium"/>
                <a:hlinkClick r:id="rId5">
                  <a:extLst>
                    <a:ext uri="{A12FA001-AC4F-418D-AE19-62706E023703}">
                      <ahyp:hlinkClr val="tx"/>
                    </a:ext>
                  </a:extLst>
                </a:hlinkClick>
              </a:rPr>
              <a:t>Sustainable Cities: Crash Course Geography by CrashCourse</a:t>
            </a:r>
            <a:endParaRPr sz="700">
              <a:solidFill>
                <a:srgbClr val="FD9D24"/>
              </a:solidFill>
              <a:latin typeface="Montserrat Medium"/>
              <a:ea typeface="Montserrat Medium"/>
              <a:cs typeface="Montserrat Medium"/>
              <a:sym typeface="Montserrat Medium"/>
            </a:endParaRPr>
          </a:p>
          <a:p>
            <a:pPr indent="-101600" lvl="0" marL="171450" rtl="0" algn="l">
              <a:lnSpc>
                <a:spcPct val="115000"/>
              </a:lnSpc>
              <a:spcBef>
                <a:spcPts val="0"/>
              </a:spcBef>
              <a:spcAft>
                <a:spcPts val="0"/>
              </a:spcAft>
              <a:buClr>
                <a:schemeClr val="dk1"/>
              </a:buClr>
              <a:buSzPts val="700"/>
              <a:buFont typeface="Montserrat Medium"/>
              <a:buChar char="●"/>
            </a:pPr>
            <a:r>
              <a:rPr lang="en" sz="700" u="sng">
                <a:solidFill>
                  <a:srgbClr val="FD9D24"/>
                </a:solidFill>
                <a:latin typeface="Montserrat Medium"/>
                <a:ea typeface="Montserrat Medium"/>
                <a:cs typeface="Montserrat Medium"/>
                <a:sym typeface="Montserrat Medium"/>
                <a:hlinkClick r:id="rId6">
                  <a:extLst>
                    <a:ext uri="{A12FA001-AC4F-418D-AE19-62706E023703}">
                      <ahyp:hlinkClr val="tx"/>
                    </a:ext>
                  </a:extLst>
                </a:hlinkClick>
              </a:rPr>
              <a:t>A Visual Analysis of the Development and Trends of Sustainable Communities: A Survey on Technology, User Needs, and Design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7"/>
          <p:cNvSpPr/>
          <p:nvPr/>
        </p:nvSpPr>
        <p:spPr>
          <a:xfrm>
            <a:off x="0" y="0"/>
            <a:ext cx="2377200" cy="2733600"/>
          </a:xfrm>
          <a:prstGeom prst="rect">
            <a:avLst/>
          </a:prstGeom>
          <a:solidFill>
            <a:srgbClr val="BF8B2E"/>
          </a:solidFill>
          <a:ln cap="flat" cmpd="sng" w="9525">
            <a:solidFill>
              <a:srgbClr val="BF8B2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BF8B2E"/>
              </a:solidFill>
            </a:endParaRPr>
          </a:p>
        </p:txBody>
      </p:sp>
      <p:pic>
        <p:nvPicPr>
          <p:cNvPr id="352" name="Google Shape;352;p37" title="TheGlobalGoals_Icons_Color_Goal_12.png"/>
          <p:cNvPicPr preferRelativeResize="0"/>
          <p:nvPr/>
        </p:nvPicPr>
        <p:blipFill>
          <a:blip r:embed="rId3">
            <a:alphaModFix/>
          </a:blip>
          <a:stretch>
            <a:fillRect/>
          </a:stretch>
        </p:blipFill>
        <p:spPr>
          <a:xfrm>
            <a:off x="328163" y="348887"/>
            <a:ext cx="1812075" cy="1812075"/>
          </a:xfrm>
          <a:prstGeom prst="rect">
            <a:avLst/>
          </a:prstGeom>
          <a:solidFill>
            <a:srgbClr val="C08B2F"/>
          </a:solidFill>
          <a:ln cap="flat" cmpd="sng" w="9525">
            <a:solidFill>
              <a:srgbClr val="BF8B2E"/>
            </a:solidFill>
            <a:prstDash val="solid"/>
            <a:round/>
            <a:headEnd len="sm" w="sm" type="none"/>
            <a:tailEnd len="sm" w="sm" type="none"/>
          </a:ln>
        </p:spPr>
      </p:pic>
      <p:sp>
        <p:nvSpPr>
          <p:cNvPr id="353" name="Google Shape;353;p37"/>
          <p:cNvSpPr txBox="1"/>
          <p:nvPr/>
        </p:nvSpPr>
        <p:spPr>
          <a:xfrm>
            <a:off x="2627625" y="291737"/>
            <a:ext cx="54201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rgbClr val="BF8B2E"/>
                </a:solidFill>
                <a:latin typeface="Montserrat"/>
                <a:ea typeface="Montserrat"/>
                <a:cs typeface="Montserrat"/>
                <a:sym typeface="Montserrat"/>
              </a:rPr>
              <a:t>The most personal sustainability challenge. And the most avoided one.</a:t>
            </a:r>
            <a:endParaRPr b="1" sz="1700">
              <a:solidFill>
                <a:srgbClr val="BF8B2E"/>
              </a:solidFill>
              <a:latin typeface="Montserrat"/>
              <a:ea typeface="Montserrat"/>
              <a:cs typeface="Montserrat"/>
              <a:sym typeface="Montserrat"/>
            </a:endParaRPr>
          </a:p>
        </p:txBody>
      </p:sp>
      <p:sp>
        <p:nvSpPr>
          <p:cNvPr id="354" name="Google Shape;354;p37"/>
          <p:cNvSpPr txBox="1"/>
          <p:nvPr/>
        </p:nvSpPr>
        <p:spPr>
          <a:xfrm>
            <a:off x="2627625" y="999725"/>
            <a:ext cx="5487000" cy="137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BF8B2E"/>
                </a:solidFill>
                <a:latin typeface="Montserrat SemiBold"/>
                <a:ea typeface="Montserrat SemiBold"/>
                <a:cs typeface="Montserrat SemiBold"/>
                <a:sym typeface="Montserrat SemiBold"/>
              </a:rPr>
              <a:t>Why this goal is uncomfortable?</a:t>
            </a:r>
            <a:endParaRPr sz="1300" u="sng">
              <a:solidFill>
                <a:srgbClr val="BF8B2E"/>
              </a:solidFill>
              <a:latin typeface="Montserrat SemiBold"/>
              <a:ea typeface="Montserrat SemiBold"/>
              <a:cs typeface="Montserrat SemiBold"/>
              <a:sym typeface="Montserrat SemiBold"/>
            </a:endParaRPr>
          </a:p>
          <a:p>
            <a:pPr indent="-292100" lvl="0" marL="457200" rtl="0" algn="l">
              <a:lnSpc>
                <a:spcPct val="115000"/>
              </a:lnSpc>
              <a:spcBef>
                <a:spcPts val="1200"/>
              </a:spcBef>
              <a:spcAft>
                <a:spcPts val="0"/>
              </a:spcAft>
              <a:buClr>
                <a:srgbClr val="BF8B2E"/>
              </a:buClr>
              <a:buSzPts val="1000"/>
              <a:buFont typeface="Montserrat Medium"/>
              <a:buChar char="●"/>
            </a:pPr>
            <a:r>
              <a:rPr lang="en" sz="1000">
                <a:latin typeface="Montserrat Medium"/>
                <a:ea typeface="Montserrat Medium"/>
                <a:cs typeface="Montserrat Medium"/>
                <a:sym typeface="Montserrat Medium"/>
              </a:rPr>
              <a:t>Because it talks about </a:t>
            </a:r>
            <a:r>
              <a:rPr lang="en" sz="1000">
                <a:solidFill>
                  <a:srgbClr val="BF8B2E"/>
                </a:solidFill>
                <a:latin typeface="Montserrat SemiBold"/>
                <a:ea typeface="Montserrat SemiBold"/>
                <a:cs typeface="Montserrat SemiBold"/>
                <a:sym typeface="Montserrat SemiBold"/>
              </a:rPr>
              <a:t>our habits</a:t>
            </a:r>
            <a:r>
              <a:rPr lang="en" sz="1000">
                <a:latin typeface="Montserrat Medium"/>
                <a:ea typeface="Montserrat Medium"/>
                <a:cs typeface="Montserrat Medium"/>
                <a:sym typeface="Montserrat Medium"/>
              </a:rPr>
              <a:t>, not distant systems</a:t>
            </a:r>
            <a:endParaRPr sz="1000">
              <a:latin typeface="Montserrat Medium"/>
              <a:ea typeface="Montserrat Medium"/>
              <a:cs typeface="Montserrat Medium"/>
              <a:sym typeface="Montserrat Medium"/>
            </a:endParaRPr>
          </a:p>
          <a:p>
            <a:pPr indent="-292100" lvl="0" marL="457200" rtl="0" algn="l">
              <a:lnSpc>
                <a:spcPct val="115000"/>
              </a:lnSpc>
              <a:spcBef>
                <a:spcPts val="0"/>
              </a:spcBef>
              <a:spcAft>
                <a:spcPts val="0"/>
              </a:spcAft>
              <a:buClr>
                <a:srgbClr val="BF8B2E"/>
              </a:buClr>
              <a:buSzPts val="1000"/>
              <a:buFont typeface="Montserrat Medium"/>
              <a:buChar char="●"/>
            </a:pPr>
            <a:r>
              <a:rPr lang="en" sz="1000">
                <a:latin typeface="Montserrat Medium"/>
                <a:ea typeface="Montserrat Medium"/>
                <a:cs typeface="Montserrat Medium"/>
                <a:sym typeface="Montserrat Medium"/>
              </a:rPr>
              <a:t>Because it questions </a:t>
            </a:r>
            <a:r>
              <a:rPr lang="en" sz="1000">
                <a:solidFill>
                  <a:srgbClr val="BF8B2E"/>
                </a:solidFill>
                <a:latin typeface="Montserrat SemiBold"/>
                <a:ea typeface="Montserrat SemiBold"/>
                <a:cs typeface="Montserrat SemiBold"/>
                <a:sym typeface="Montserrat SemiBold"/>
              </a:rPr>
              <a:t>convenience</a:t>
            </a:r>
            <a:r>
              <a:rPr lang="en" sz="1000">
                <a:latin typeface="Montserrat Medium"/>
                <a:ea typeface="Montserrat Medium"/>
                <a:cs typeface="Montserrat Medium"/>
                <a:sym typeface="Montserrat Medium"/>
              </a:rPr>
              <a:t>, not intentions</a:t>
            </a:r>
            <a:endParaRPr sz="1000">
              <a:latin typeface="Montserrat Medium"/>
              <a:ea typeface="Montserrat Medium"/>
              <a:cs typeface="Montserrat Medium"/>
              <a:sym typeface="Montserrat Medium"/>
            </a:endParaRPr>
          </a:p>
          <a:p>
            <a:pPr indent="-292100" lvl="0" marL="457200" rtl="0" algn="l">
              <a:lnSpc>
                <a:spcPct val="115000"/>
              </a:lnSpc>
              <a:spcBef>
                <a:spcPts val="0"/>
              </a:spcBef>
              <a:spcAft>
                <a:spcPts val="0"/>
              </a:spcAft>
              <a:buClr>
                <a:srgbClr val="BF8B2E"/>
              </a:buClr>
              <a:buSzPts val="1000"/>
              <a:buFont typeface="Montserrat Medium"/>
              <a:buChar char="●"/>
            </a:pPr>
            <a:r>
              <a:rPr lang="en" sz="1000">
                <a:latin typeface="Montserrat Medium"/>
                <a:ea typeface="Montserrat Medium"/>
                <a:cs typeface="Montserrat Medium"/>
                <a:sym typeface="Montserrat Medium"/>
              </a:rPr>
              <a:t>Because it asks “</a:t>
            </a:r>
            <a:r>
              <a:rPr lang="en" sz="1000">
                <a:solidFill>
                  <a:srgbClr val="BF8B2E"/>
                </a:solidFill>
                <a:latin typeface="Montserrat SemiBold"/>
                <a:ea typeface="Montserrat SemiBold"/>
                <a:cs typeface="Montserrat SemiBold"/>
                <a:sym typeface="Montserrat SemiBold"/>
              </a:rPr>
              <a:t>how much is enough?</a:t>
            </a:r>
            <a:r>
              <a:rPr lang="en" sz="1000">
                <a:latin typeface="Montserrat Medium"/>
                <a:ea typeface="Montserrat Medium"/>
                <a:cs typeface="Montserrat Medium"/>
                <a:sym typeface="Montserrat Medium"/>
              </a:rPr>
              <a:t>” in a culture that rewards “more”</a:t>
            </a:r>
            <a:endParaRPr sz="1000">
              <a:latin typeface="Montserrat Medium"/>
              <a:ea typeface="Montserrat Medium"/>
              <a:cs typeface="Montserrat Medium"/>
              <a:sym typeface="Montserrat Medium"/>
            </a:endParaRPr>
          </a:p>
          <a:p>
            <a:pPr indent="0" lvl="0" marL="0" rtl="0" algn="l">
              <a:spcBef>
                <a:spcPts val="1200"/>
              </a:spcBef>
              <a:spcAft>
                <a:spcPts val="0"/>
              </a:spcAft>
              <a:buNone/>
            </a:pPr>
            <a:r>
              <a:t/>
            </a:r>
            <a:endParaRPr b="1" sz="1000" u="sng">
              <a:solidFill>
                <a:srgbClr val="BF8B2E"/>
              </a:solidFill>
              <a:latin typeface="Montserrat"/>
              <a:ea typeface="Montserrat"/>
              <a:cs typeface="Montserrat"/>
              <a:sym typeface="Montserrat"/>
            </a:endParaRPr>
          </a:p>
        </p:txBody>
      </p:sp>
      <p:cxnSp>
        <p:nvCxnSpPr>
          <p:cNvPr id="355" name="Google Shape;355;p37"/>
          <p:cNvCxnSpPr/>
          <p:nvPr/>
        </p:nvCxnSpPr>
        <p:spPr>
          <a:xfrm flipH="1" rot="10800000">
            <a:off x="2627625" y="2159050"/>
            <a:ext cx="5870100" cy="2400"/>
          </a:xfrm>
          <a:prstGeom prst="straightConnector1">
            <a:avLst/>
          </a:prstGeom>
          <a:noFill/>
          <a:ln cap="flat" cmpd="sng" w="9525">
            <a:solidFill>
              <a:srgbClr val="BF8B2E"/>
            </a:solidFill>
            <a:prstDash val="solid"/>
            <a:round/>
            <a:headEnd len="med" w="med" type="none"/>
            <a:tailEnd len="med" w="med" type="none"/>
          </a:ln>
        </p:spPr>
      </p:cxnSp>
      <p:sp>
        <p:nvSpPr>
          <p:cNvPr id="356" name="Google Shape;356;p37"/>
          <p:cNvSpPr txBox="1"/>
          <p:nvPr/>
        </p:nvSpPr>
        <p:spPr>
          <a:xfrm>
            <a:off x="2627625" y="2331125"/>
            <a:ext cx="3322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a:solidFill>
                  <a:srgbClr val="BF8B2E"/>
                </a:solidFill>
                <a:latin typeface="Montserrat SemiBold"/>
                <a:ea typeface="Montserrat SemiBold"/>
                <a:cs typeface="Montserrat SemiBold"/>
                <a:sym typeface="Montserrat SemiBold"/>
              </a:rPr>
              <a:t>SDG 12 is not about perfection</a:t>
            </a:r>
            <a:endParaRPr>
              <a:solidFill>
                <a:srgbClr val="BF8B2E"/>
              </a:solidFill>
              <a:latin typeface="Montserrat SemiBold"/>
              <a:ea typeface="Montserrat SemiBold"/>
              <a:cs typeface="Montserrat SemiBold"/>
              <a:sym typeface="Montserrat SemiBold"/>
            </a:endParaRPr>
          </a:p>
        </p:txBody>
      </p:sp>
      <p:cxnSp>
        <p:nvCxnSpPr>
          <p:cNvPr id="357" name="Google Shape;357;p37"/>
          <p:cNvCxnSpPr/>
          <p:nvPr/>
        </p:nvCxnSpPr>
        <p:spPr>
          <a:xfrm flipH="1">
            <a:off x="5711850" y="2331125"/>
            <a:ext cx="5400" cy="2509800"/>
          </a:xfrm>
          <a:prstGeom prst="straightConnector1">
            <a:avLst/>
          </a:prstGeom>
          <a:noFill/>
          <a:ln cap="flat" cmpd="sng" w="9525">
            <a:solidFill>
              <a:srgbClr val="BF8B2E"/>
            </a:solidFill>
            <a:prstDash val="solid"/>
            <a:round/>
            <a:headEnd len="med" w="med" type="none"/>
            <a:tailEnd len="med" w="med" type="none"/>
          </a:ln>
        </p:spPr>
      </p:cxnSp>
      <p:sp>
        <p:nvSpPr>
          <p:cNvPr id="358" name="Google Shape;358;p37"/>
          <p:cNvSpPr txBox="1"/>
          <p:nvPr/>
        </p:nvSpPr>
        <p:spPr>
          <a:xfrm>
            <a:off x="2627625" y="2647175"/>
            <a:ext cx="28338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Responsible Consumption and Production does not ask people to stop consuming.</a:t>
            </a:r>
            <a:endParaRPr sz="1000">
              <a:latin typeface="Montserrat Medium"/>
              <a:ea typeface="Montserrat Medium"/>
              <a:cs typeface="Montserrat Medium"/>
              <a:sym typeface="Montserrat Medium"/>
            </a:endParaRPr>
          </a:p>
          <a:p>
            <a:pPr indent="0" lvl="0" marL="0" rtl="0" algn="l">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It asks them to </a:t>
            </a:r>
            <a:r>
              <a:rPr lang="en" sz="1000">
                <a:solidFill>
                  <a:srgbClr val="BF8B2E"/>
                </a:solidFill>
                <a:latin typeface="Montserrat SemiBold"/>
                <a:ea typeface="Montserrat SemiBold"/>
                <a:cs typeface="Montserrat SemiBold"/>
                <a:sym typeface="Montserrat SemiBold"/>
              </a:rPr>
              <a:t>consume consciously</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lnSpc>
                <a:spcPct val="150000"/>
              </a:lnSpc>
              <a:spcBef>
                <a:spcPts val="0"/>
              </a:spcBef>
              <a:spcAft>
                <a:spcPts val="0"/>
              </a:spcAft>
              <a:buNone/>
            </a:pPr>
            <a:r>
              <a:rPr lang="en" sz="1000">
                <a:latin typeface="Montserrat Medium"/>
                <a:ea typeface="Montserrat Medium"/>
                <a:cs typeface="Montserrat Medium"/>
                <a:sym typeface="Montserrat Medium"/>
              </a:rPr>
              <a:t>It asks whether products are:</a:t>
            </a:r>
            <a:endParaRPr sz="1000">
              <a:latin typeface="Montserrat Medium"/>
              <a:ea typeface="Montserrat Medium"/>
              <a:cs typeface="Montserrat Medium"/>
              <a:sym typeface="Montserrat Medium"/>
            </a:endParaRPr>
          </a:p>
          <a:p>
            <a:pPr indent="-292100" lvl="0" marL="457200" rtl="0" algn="l">
              <a:lnSpc>
                <a:spcPct val="150000"/>
              </a:lnSpc>
              <a:spcBef>
                <a:spcPts val="0"/>
              </a:spcBef>
              <a:spcAft>
                <a:spcPts val="0"/>
              </a:spcAft>
              <a:buClr>
                <a:schemeClr val="dk1"/>
              </a:buClr>
              <a:buSzPts val="1000"/>
              <a:buFont typeface="Montserrat SemiBold"/>
              <a:buChar char="●"/>
            </a:pPr>
            <a:r>
              <a:rPr lang="en" sz="1000">
                <a:solidFill>
                  <a:srgbClr val="BF8B2E"/>
                </a:solidFill>
                <a:latin typeface="Montserrat SemiBold"/>
                <a:ea typeface="Montserrat SemiBold"/>
                <a:cs typeface="Montserrat SemiBold"/>
                <a:sym typeface="Montserrat SemiBold"/>
              </a:rPr>
              <a:t>Designed to last</a:t>
            </a:r>
            <a:endParaRPr sz="1000">
              <a:solidFill>
                <a:srgbClr val="BF8B2E"/>
              </a:solidFill>
              <a:latin typeface="Montserrat SemiBold"/>
              <a:ea typeface="Montserrat SemiBold"/>
              <a:cs typeface="Montserrat SemiBold"/>
              <a:sym typeface="Montserrat SemiBold"/>
            </a:endParaRPr>
          </a:p>
          <a:p>
            <a:pPr indent="-292100" lvl="0" marL="457200" rtl="0" algn="l">
              <a:lnSpc>
                <a:spcPct val="150000"/>
              </a:lnSpc>
              <a:spcBef>
                <a:spcPts val="0"/>
              </a:spcBef>
              <a:spcAft>
                <a:spcPts val="0"/>
              </a:spcAft>
              <a:buClr>
                <a:schemeClr val="dk1"/>
              </a:buClr>
              <a:buSzPts val="1000"/>
              <a:buFont typeface="Montserrat SemiBold"/>
              <a:buChar char="●"/>
            </a:pPr>
            <a:r>
              <a:rPr lang="en" sz="1000">
                <a:solidFill>
                  <a:srgbClr val="BF8B2E"/>
                </a:solidFill>
                <a:latin typeface="Montserrat SemiBold"/>
                <a:ea typeface="Montserrat SemiBold"/>
                <a:cs typeface="Montserrat SemiBold"/>
                <a:sym typeface="Montserrat SemiBold"/>
              </a:rPr>
              <a:t>Used fully</a:t>
            </a:r>
            <a:endParaRPr sz="1000">
              <a:solidFill>
                <a:srgbClr val="BF8B2E"/>
              </a:solidFill>
              <a:latin typeface="Montserrat SemiBold"/>
              <a:ea typeface="Montserrat SemiBold"/>
              <a:cs typeface="Montserrat SemiBold"/>
              <a:sym typeface="Montserrat SemiBold"/>
            </a:endParaRPr>
          </a:p>
          <a:p>
            <a:pPr indent="-292100" lvl="0" marL="457200" rtl="0" algn="l">
              <a:lnSpc>
                <a:spcPct val="150000"/>
              </a:lnSpc>
              <a:spcBef>
                <a:spcPts val="0"/>
              </a:spcBef>
              <a:spcAft>
                <a:spcPts val="0"/>
              </a:spcAft>
              <a:buClr>
                <a:schemeClr val="dk1"/>
              </a:buClr>
              <a:buSzPts val="1000"/>
              <a:buFont typeface="Montserrat SemiBold"/>
              <a:buChar char="●"/>
            </a:pPr>
            <a:r>
              <a:rPr lang="en" sz="1000">
                <a:solidFill>
                  <a:srgbClr val="BF8B2E"/>
                </a:solidFill>
                <a:latin typeface="Montserrat SemiBold"/>
                <a:ea typeface="Montserrat SemiBold"/>
                <a:cs typeface="Montserrat SemiBold"/>
                <a:sym typeface="Montserrat SemiBold"/>
              </a:rPr>
              <a:t>Reused where possible</a:t>
            </a:r>
            <a:endParaRPr sz="1000">
              <a:solidFill>
                <a:srgbClr val="BF8B2E"/>
              </a:solidFill>
              <a:latin typeface="Montserrat SemiBold"/>
              <a:ea typeface="Montserrat SemiBold"/>
              <a:cs typeface="Montserrat SemiBold"/>
              <a:sym typeface="Montserrat SemiBold"/>
            </a:endParaRPr>
          </a:p>
          <a:p>
            <a:pPr indent="-292100" lvl="0" marL="457200" rtl="0" algn="l">
              <a:lnSpc>
                <a:spcPct val="150000"/>
              </a:lnSpc>
              <a:spcBef>
                <a:spcPts val="0"/>
              </a:spcBef>
              <a:spcAft>
                <a:spcPts val="0"/>
              </a:spcAft>
              <a:buClr>
                <a:schemeClr val="dk1"/>
              </a:buClr>
              <a:buSzPts val="1000"/>
              <a:buFont typeface="Montserrat SemiBold"/>
              <a:buChar char="●"/>
            </a:pPr>
            <a:r>
              <a:rPr lang="en" sz="1000">
                <a:solidFill>
                  <a:srgbClr val="BF8B2E"/>
                </a:solidFill>
                <a:latin typeface="Montserrat SemiBold"/>
                <a:ea typeface="Montserrat SemiBold"/>
                <a:cs typeface="Montserrat SemiBold"/>
                <a:sym typeface="Montserrat SemiBold"/>
              </a:rPr>
              <a:t>Disposed responsibly</a:t>
            </a:r>
            <a:endParaRPr sz="1000">
              <a:solidFill>
                <a:srgbClr val="BF8B2E"/>
              </a:solidFill>
              <a:latin typeface="Montserrat SemiBold"/>
              <a:ea typeface="Montserrat SemiBold"/>
              <a:cs typeface="Montserrat SemiBold"/>
              <a:sym typeface="Montserrat SemiBold"/>
            </a:endParaRPr>
          </a:p>
        </p:txBody>
      </p:sp>
      <p:sp>
        <p:nvSpPr>
          <p:cNvPr id="359" name="Google Shape;359;p37"/>
          <p:cNvSpPr txBox="1"/>
          <p:nvPr/>
        </p:nvSpPr>
        <p:spPr>
          <a:xfrm>
            <a:off x="5822010" y="2330611"/>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a:solidFill>
                  <a:srgbClr val="BF8B2E"/>
                </a:solidFill>
                <a:latin typeface="Montserrat SemiBold"/>
                <a:ea typeface="Montserrat SemiBold"/>
                <a:cs typeface="Montserrat SemiBold"/>
                <a:sym typeface="Montserrat SemiBold"/>
              </a:rPr>
              <a:t>Why students matter here?</a:t>
            </a:r>
            <a:endParaRPr>
              <a:solidFill>
                <a:srgbClr val="BF8B2E"/>
              </a:solidFill>
              <a:latin typeface="Montserrat SemiBold"/>
              <a:ea typeface="Montserrat SemiBold"/>
              <a:cs typeface="Montserrat SemiBold"/>
              <a:sym typeface="Montserrat SemiBold"/>
            </a:endParaRPr>
          </a:p>
        </p:txBody>
      </p:sp>
      <p:sp>
        <p:nvSpPr>
          <p:cNvPr id="360" name="Google Shape;360;p37"/>
          <p:cNvSpPr txBox="1"/>
          <p:nvPr/>
        </p:nvSpPr>
        <p:spPr>
          <a:xfrm>
            <a:off x="5822000" y="2685000"/>
            <a:ext cx="2833800" cy="139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000">
                <a:latin typeface="Montserrat Medium"/>
                <a:ea typeface="Montserrat Medium"/>
                <a:cs typeface="Montserrat Medium"/>
                <a:sym typeface="Montserrat Medium"/>
              </a:rPr>
              <a:t>Students shape consumption patterns early.</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t/>
            </a:r>
            <a:endParaRPr sz="500">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rgbClr val="BF8B2E"/>
                </a:solidFill>
                <a:latin typeface="Montserrat SemiBold"/>
                <a:ea typeface="Montserrat SemiBold"/>
                <a:cs typeface="Montserrat SemiBold"/>
                <a:sym typeface="Montserrat SemiBold"/>
              </a:rPr>
              <a:t>Hostel life.</a:t>
            </a:r>
            <a:endParaRPr sz="1000">
              <a:solidFill>
                <a:srgbClr val="BF8B2E"/>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solidFill>
                  <a:srgbClr val="BF8B2E"/>
                </a:solidFill>
                <a:latin typeface="Montserrat SemiBold"/>
                <a:ea typeface="Montserrat SemiBold"/>
                <a:cs typeface="Montserrat SemiBold"/>
                <a:sym typeface="Montserrat SemiBold"/>
              </a:rPr>
              <a:t>Fast fashion.</a:t>
            </a:r>
            <a:endParaRPr sz="1000">
              <a:solidFill>
                <a:srgbClr val="BF8B2E"/>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solidFill>
                  <a:srgbClr val="BF8B2E"/>
                </a:solidFill>
                <a:latin typeface="Montserrat SemiBold"/>
                <a:ea typeface="Montserrat SemiBold"/>
                <a:cs typeface="Montserrat SemiBold"/>
                <a:sym typeface="Montserrat SemiBold"/>
              </a:rPr>
              <a:t>Electronics upgrades.</a:t>
            </a:r>
            <a:endParaRPr sz="1000">
              <a:solidFill>
                <a:srgbClr val="BF8B2E"/>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solidFill>
                  <a:srgbClr val="BF8B2E"/>
                </a:solidFill>
                <a:latin typeface="Montserrat SemiBold"/>
                <a:ea typeface="Montserrat SemiBold"/>
                <a:cs typeface="Montserrat SemiBold"/>
                <a:sym typeface="Montserrat SemiBold"/>
              </a:rPr>
              <a:t>Food waste.</a:t>
            </a:r>
            <a:endParaRPr sz="1000">
              <a:solidFill>
                <a:srgbClr val="BF8B2E"/>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solidFill>
                  <a:srgbClr val="BF8B2E"/>
                </a:solidFill>
                <a:latin typeface="Montserrat SemiBold"/>
                <a:ea typeface="Montserrat SemiBold"/>
                <a:cs typeface="Montserrat SemiBold"/>
                <a:sym typeface="Montserrat SemiBold"/>
              </a:rPr>
              <a:t>Convenience-first choices.</a:t>
            </a:r>
            <a:endParaRPr sz="1000">
              <a:latin typeface="Montserrat SemiBold"/>
              <a:ea typeface="Montserrat SemiBold"/>
              <a:cs typeface="Montserrat SemiBold"/>
              <a:sym typeface="Montserrat SemiBold"/>
            </a:endParaRPr>
          </a:p>
        </p:txBody>
      </p:sp>
      <p:sp>
        <p:nvSpPr>
          <p:cNvPr id="361" name="Google Shape;361;p37"/>
          <p:cNvSpPr txBox="1"/>
          <p:nvPr/>
        </p:nvSpPr>
        <p:spPr>
          <a:xfrm>
            <a:off x="5822000" y="4052943"/>
            <a:ext cx="3000000" cy="7926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solidFill>
                  <a:schemeClr val="dk1"/>
                </a:solidFill>
                <a:latin typeface="Montserrat Medium"/>
                <a:ea typeface="Montserrat Medium"/>
                <a:cs typeface="Montserrat Medium"/>
                <a:sym typeface="Montserrat Medium"/>
              </a:rPr>
              <a:t>Know more:</a:t>
            </a:r>
            <a:endParaRPr sz="1000">
              <a:solidFill>
                <a:schemeClr val="dk1"/>
              </a:solidFill>
              <a:latin typeface="Montserrat Medium"/>
              <a:ea typeface="Montserrat Medium"/>
              <a:cs typeface="Montserrat Medium"/>
              <a:sym typeface="Montserrat Medium"/>
            </a:endParaRPr>
          </a:p>
          <a:p>
            <a:pPr indent="-101600" lvl="0" marL="171450" rtl="0" algn="l">
              <a:lnSpc>
                <a:spcPct val="100000"/>
              </a:lnSpc>
              <a:spcBef>
                <a:spcPts val="0"/>
              </a:spcBef>
              <a:spcAft>
                <a:spcPts val="0"/>
              </a:spcAft>
              <a:buClr>
                <a:srgbClr val="BF8B2E"/>
              </a:buClr>
              <a:buSzPts val="700"/>
              <a:buFont typeface="Montserrat Medium"/>
              <a:buChar char="●"/>
            </a:pPr>
            <a:r>
              <a:rPr lang="en" sz="700" u="sng">
                <a:solidFill>
                  <a:srgbClr val="BF8B2E"/>
                </a:solidFill>
                <a:latin typeface="Montserrat Medium"/>
                <a:ea typeface="Montserrat Medium"/>
                <a:cs typeface="Montserrat Medium"/>
                <a:sym typeface="Montserrat Medium"/>
                <a:hlinkClick r:id="rId4">
                  <a:extLst>
                    <a:ext uri="{A12FA001-AC4F-418D-AE19-62706E023703}">
                      <ahyp:hlinkClr val="tx"/>
                    </a:ext>
                  </a:extLst>
                </a:hlinkClick>
              </a:rPr>
              <a:t>UN Sustainable Development Goals - DEEP DIV</a:t>
            </a:r>
            <a:r>
              <a:rPr lang="en" sz="700" u="sng">
                <a:solidFill>
                  <a:srgbClr val="BF8B2E"/>
                </a:solidFill>
                <a:latin typeface="Montserrat Medium"/>
                <a:ea typeface="Montserrat Medium"/>
                <a:cs typeface="Montserrat Medium"/>
                <a:sym typeface="Montserrat Medium"/>
                <a:hlinkClick r:id="rId5">
                  <a:extLst>
                    <a:ext uri="{A12FA001-AC4F-418D-AE19-62706E023703}">
                      <ahyp:hlinkClr val="tx"/>
                    </a:ext>
                  </a:extLst>
                </a:hlinkClick>
              </a:rPr>
              <a:t>E by Hippy In A Suit</a:t>
            </a:r>
            <a:endParaRPr sz="700">
              <a:solidFill>
                <a:srgbClr val="BF8B2E"/>
              </a:solidFill>
              <a:latin typeface="Montserrat Medium"/>
              <a:ea typeface="Montserrat Medium"/>
              <a:cs typeface="Montserrat Medium"/>
              <a:sym typeface="Montserrat Medium"/>
            </a:endParaRPr>
          </a:p>
          <a:p>
            <a:pPr indent="-101600" lvl="0" marL="171450" rtl="0" algn="l">
              <a:lnSpc>
                <a:spcPct val="100000"/>
              </a:lnSpc>
              <a:spcBef>
                <a:spcPts val="0"/>
              </a:spcBef>
              <a:spcAft>
                <a:spcPts val="0"/>
              </a:spcAft>
              <a:buClr>
                <a:srgbClr val="BF8B2E"/>
              </a:buClr>
              <a:buSzPts val="700"/>
              <a:buFont typeface="Montserrat Medium"/>
              <a:buChar char="●"/>
            </a:pPr>
            <a:r>
              <a:rPr lang="en" sz="700" u="sng">
                <a:solidFill>
                  <a:srgbClr val="BF8B2E"/>
                </a:solidFill>
                <a:latin typeface="Montserrat Medium"/>
                <a:ea typeface="Montserrat Medium"/>
                <a:cs typeface="Montserrat Medium"/>
                <a:sym typeface="Montserrat Medium"/>
                <a:hlinkClick r:id="rId6">
                  <a:extLst>
                    <a:ext uri="{A12FA001-AC4F-418D-AE19-62706E023703}">
                      <ahyp:hlinkClr val="tx"/>
                    </a:ext>
                  </a:extLst>
                </a:hlinkClick>
              </a:rPr>
              <a:t>Coupling responsible consumption and sustainable production using consumers’ green purchase behaviour</a:t>
            </a:r>
            <a:endParaRPr sz="700">
              <a:solidFill>
                <a:srgbClr val="BF8B2E"/>
              </a:solidFill>
              <a:latin typeface="Montserrat Medium"/>
              <a:ea typeface="Montserrat Medium"/>
              <a:cs typeface="Montserrat Medium"/>
              <a:sym typeface="Montserrat Medium"/>
            </a:endParaRPr>
          </a:p>
        </p:txBody>
      </p:sp>
      <p:pic>
        <p:nvPicPr>
          <p:cNvPr id="362" name="Google Shape;362;p37" title="1610.jpg"/>
          <p:cNvPicPr preferRelativeResize="0"/>
          <p:nvPr/>
        </p:nvPicPr>
        <p:blipFill>
          <a:blip r:embed="rId7">
            <a:alphaModFix/>
          </a:blip>
          <a:stretch>
            <a:fillRect/>
          </a:stretch>
        </p:blipFill>
        <p:spPr>
          <a:xfrm>
            <a:off x="-11" y="3024650"/>
            <a:ext cx="2542100" cy="211884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8"/>
          <p:cNvSpPr txBox="1"/>
          <p:nvPr/>
        </p:nvSpPr>
        <p:spPr>
          <a:xfrm>
            <a:off x="285750" y="219250"/>
            <a:ext cx="38862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3F7E44"/>
                </a:solidFill>
                <a:latin typeface="Montserrat"/>
                <a:ea typeface="Montserrat"/>
                <a:cs typeface="Montserrat"/>
                <a:sym typeface="Montserrat"/>
              </a:rPr>
              <a:t>The question is not awareness. It is readiness.</a:t>
            </a:r>
            <a:endParaRPr b="1" sz="1700">
              <a:solidFill>
                <a:srgbClr val="3F7E44"/>
              </a:solidFill>
              <a:latin typeface="Montserrat"/>
              <a:ea typeface="Montserrat"/>
              <a:cs typeface="Montserrat"/>
              <a:sym typeface="Montserrat"/>
            </a:endParaRPr>
          </a:p>
        </p:txBody>
      </p:sp>
      <p:pic>
        <p:nvPicPr>
          <p:cNvPr id="368" name="Google Shape;368;p38" title="Tiny people with melting planet in background.jpg"/>
          <p:cNvPicPr preferRelativeResize="0"/>
          <p:nvPr/>
        </p:nvPicPr>
        <p:blipFill>
          <a:blip r:embed="rId3">
            <a:alphaModFix/>
          </a:blip>
          <a:stretch>
            <a:fillRect/>
          </a:stretch>
        </p:blipFill>
        <p:spPr>
          <a:xfrm flipH="1">
            <a:off x="6430043" y="3142476"/>
            <a:ext cx="2718807" cy="1812075"/>
          </a:xfrm>
          <a:prstGeom prst="rect">
            <a:avLst/>
          </a:prstGeom>
          <a:noFill/>
          <a:ln>
            <a:noFill/>
          </a:ln>
        </p:spPr>
      </p:pic>
      <p:sp>
        <p:nvSpPr>
          <p:cNvPr id="369" name="Google Shape;369;p38"/>
          <p:cNvSpPr txBox="1"/>
          <p:nvPr/>
        </p:nvSpPr>
        <p:spPr>
          <a:xfrm>
            <a:off x="285600" y="9248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7E44"/>
                </a:solidFill>
                <a:latin typeface="Montserrat SemiBold"/>
                <a:ea typeface="Montserrat SemiBold"/>
                <a:cs typeface="Montserrat SemiBold"/>
                <a:sym typeface="Montserrat SemiBold"/>
              </a:rPr>
              <a:t>Resilience Is Built Before Disasters</a:t>
            </a:r>
            <a:endParaRPr sz="1300">
              <a:solidFill>
                <a:srgbClr val="3F7E44"/>
              </a:solidFill>
              <a:latin typeface="Montserrat SemiBold"/>
              <a:ea typeface="Montserrat SemiBold"/>
              <a:cs typeface="Montserrat SemiBold"/>
              <a:sym typeface="Montserrat SemiBold"/>
            </a:endParaRPr>
          </a:p>
        </p:txBody>
      </p:sp>
      <p:sp>
        <p:nvSpPr>
          <p:cNvPr id="370" name="Google Shape;370;p38"/>
          <p:cNvSpPr txBox="1"/>
          <p:nvPr/>
        </p:nvSpPr>
        <p:spPr>
          <a:xfrm>
            <a:off x="285600" y="1378100"/>
            <a:ext cx="3000000" cy="217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Climate impacts become disasters when systems are unprepared.</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Resilience depends on:</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3F7E44"/>
                </a:solidFill>
                <a:latin typeface="Montserrat SemiBold"/>
                <a:ea typeface="Montserrat SemiBold"/>
                <a:cs typeface="Montserrat SemiBold"/>
                <a:sym typeface="Montserrat SemiBold"/>
              </a:rPr>
              <a:t>Early warning systems</a:t>
            </a:r>
            <a:endParaRPr sz="1000">
              <a:solidFill>
                <a:srgbClr val="3F7E4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3F7E44"/>
                </a:solidFill>
                <a:latin typeface="Montserrat SemiBold"/>
                <a:ea typeface="Montserrat SemiBold"/>
                <a:cs typeface="Montserrat SemiBold"/>
                <a:sym typeface="Montserrat SemiBold"/>
              </a:rPr>
              <a:t>Risk-aware infrastructure</a:t>
            </a:r>
            <a:endParaRPr sz="1000">
              <a:solidFill>
                <a:srgbClr val="3F7E4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3F7E44"/>
                </a:solidFill>
                <a:latin typeface="Montserrat SemiBold"/>
                <a:ea typeface="Montserrat SemiBold"/>
                <a:cs typeface="Montserrat SemiBold"/>
                <a:sym typeface="Montserrat SemiBold"/>
              </a:rPr>
              <a:t>Local response capacity</a:t>
            </a:r>
            <a:endParaRPr sz="1000">
              <a:solidFill>
                <a:srgbClr val="3F7E4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3F7E44"/>
                </a:solidFill>
                <a:latin typeface="Montserrat SemiBold"/>
                <a:ea typeface="Montserrat SemiBold"/>
                <a:cs typeface="Montserrat SemiBold"/>
                <a:sym typeface="Montserrat SemiBold"/>
              </a:rPr>
              <a:t>Planning for extremes, not averages</a:t>
            </a:r>
            <a:endParaRPr sz="1000">
              <a:latin typeface="Montserrat SemiBold"/>
              <a:ea typeface="Montserrat SemiBold"/>
              <a:cs typeface="Montserrat SemiBold"/>
              <a:sym typeface="Montserrat SemiBold"/>
            </a:endParaRPr>
          </a:p>
          <a:p>
            <a:pPr indent="0" lvl="0" marL="0" rtl="0" algn="l">
              <a:lnSpc>
                <a:spcPct val="115000"/>
              </a:lnSpc>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rgbClr val="3F7E44"/>
                </a:solidFill>
                <a:latin typeface="Montserrat SemiBold"/>
                <a:ea typeface="Montserrat SemiBold"/>
                <a:cs typeface="Montserrat SemiBold"/>
                <a:sym typeface="Montserrat SemiBold"/>
              </a:rPr>
              <a:t>Adaptation reduces damage</a:t>
            </a:r>
            <a:r>
              <a:rPr lang="en" sz="1000">
                <a:latin typeface="Montserrat Medium"/>
                <a:ea typeface="Montserrat Medium"/>
                <a:cs typeface="Montserrat Medium"/>
                <a:sym typeface="Montserrat Medium"/>
              </a:rPr>
              <a:t> before it appears. Response works only when preparation exists.</a:t>
            </a:r>
            <a:endParaRPr sz="1000">
              <a:latin typeface="Montserrat Medium"/>
              <a:ea typeface="Montserrat Medium"/>
              <a:cs typeface="Montserrat Medium"/>
              <a:sym typeface="Montserrat Medium"/>
            </a:endParaRPr>
          </a:p>
        </p:txBody>
      </p:sp>
      <p:sp>
        <p:nvSpPr>
          <p:cNvPr id="371" name="Google Shape;371;p38"/>
          <p:cNvSpPr/>
          <p:nvPr/>
        </p:nvSpPr>
        <p:spPr>
          <a:xfrm>
            <a:off x="6766800" y="0"/>
            <a:ext cx="2377200" cy="2733600"/>
          </a:xfrm>
          <a:prstGeom prst="rect">
            <a:avLst/>
          </a:prstGeom>
          <a:solidFill>
            <a:srgbClr val="3F7E44"/>
          </a:solidFill>
          <a:ln cap="flat" cmpd="sng" w="9525">
            <a:solidFill>
              <a:srgbClr val="3F7E4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72" name="Google Shape;372;p38" title="TheGlobalGoals_Icons_Color_Goal_13.png"/>
          <p:cNvPicPr preferRelativeResize="0"/>
          <p:nvPr/>
        </p:nvPicPr>
        <p:blipFill rotWithShape="1">
          <a:blip r:embed="rId4">
            <a:alphaModFix/>
          </a:blip>
          <a:srcRect b="0" l="0" r="0" t="0"/>
          <a:stretch/>
        </p:blipFill>
        <p:spPr>
          <a:xfrm>
            <a:off x="7049350" y="453775"/>
            <a:ext cx="1812075" cy="1812075"/>
          </a:xfrm>
          <a:prstGeom prst="rect">
            <a:avLst/>
          </a:prstGeom>
          <a:noFill/>
          <a:ln>
            <a:noFill/>
          </a:ln>
        </p:spPr>
      </p:pic>
      <p:cxnSp>
        <p:nvCxnSpPr>
          <p:cNvPr id="373" name="Google Shape;373;p38"/>
          <p:cNvCxnSpPr/>
          <p:nvPr/>
        </p:nvCxnSpPr>
        <p:spPr>
          <a:xfrm flipH="1" rot="10800000">
            <a:off x="285750" y="924850"/>
            <a:ext cx="5870100" cy="2400"/>
          </a:xfrm>
          <a:prstGeom prst="straightConnector1">
            <a:avLst/>
          </a:prstGeom>
          <a:noFill/>
          <a:ln cap="flat" cmpd="sng" w="9525">
            <a:solidFill>
              <a:srgbClr val="3F7E44"/>
            </a:solidFill>
            <a:prstDash val="solid"/>
            <a:round/>
            <a:headEnd len="med" w="med" type="none"/>
            <a:tailEnd len="med" w="med" type="none"/>
          </a:ln>
        </p:spPr>
      </p:cxnSp>
      <p:cxnSp>
        <p:nvCxnSpPr>
          <p:cNvPr id="374" name="Google Shape;374;p38"/>
          <p:cNvCxnSpPr/>
          <p:nvPr/>
        </p:nvCxnSpPr>
        <p:spPr>
          <a:xfrm>
            <a:off x="3276600" y="1095375"/>
            <a:ext cx="9000" cy="3744600"/>
          </a:xfrm>
          <a:prstGeom prst="straightConnector1">
            <a:avLst/>
          </a:prstGeom>
          <a:noFill/>
          <a:ln cap="flat" cmpd="sng" w="9525">
            <a:solidFill>
              <a:srgbClr val="3F7E44"/>
            </a:solidFill>
            <a:prstDash val="solid"/>
            <a:round/>
            <a:headEnd len="med" w="med" type="none"/>
            <a:tailEnd len="med" w="med" type="none"/>
          </a:ln>
        </p:spPr>
      </p:cxnSp>
      <p:cxnSp>
        <p:nvCxnSpPr>
          <p:cNvPr id="375" name="Google Shape;375;p38"/>
          <p:cNvCxnSpPr/>
          <p:nvPr/>
        </p:nvCxnSpPr>
        <p:spPr>
          <a:xfrm>
            <a:off x="285589" y="3548310"/>
            <a:ext cx="2845500" cy="0"/>
          </a:xfrm>
          <a:prstGeom prst="straightConnector1">
            <a:avLst/>
          </a:prstGeom>
          <a:noFill/>
          <a:ln cap="flat" cmpd="sng" w="9525">
            <a:solidFill>
              <a:srgbClr val="3F7E44"/>
            </a:solidFill>
            <a:prstDash val="solid"/>
            <a:round/>
            <a:headEnd len="med" w="med" type="none"/>
            <a:tailEnd len="med" w="med" type="none"/>
          </a:ln>
        </p:spPr>
      </p:cxnSp>
      <p:sp>
        <p:nvSpPr>
          <p:cNvPr id="376" name="Google Shape;376;p38"/>
          <p:cNvSpPr/>
          <p:nvPr/>
        </p:nvSpPr>
        <p:spPr>
          <a:xfrm>
            <a:off x="3409350" y="3765975"/>
            <a:ext cx="3000000" cy="1074000"/>
          </a:xfrm>
          <a:prstGeom prst="rect">
            <a:avLst/>
          </a:prstGeom>
          <a:solidFill>
            <a:srgbClr val="B6D7A8"/>
          </a:solidFill>
          <a:ln cap="flat" cmpd="sng" w="9525">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377" name="Google Shape;377;p38"/>
          <p:cNvSpPr txBox="1"/>
          <p:nvPr/>
        </p:nvSpPr>
        <p:spPr>
          <a:xfrm>
            <a:off x="3409350" y="3765975"/>
            <a:ext cx="393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What enables effective climate response!</a:t>
            </a:r>
            <a:endParaRPr sz="1000">
              <a:solidFill>
                <a:schemeClr val="dk1"/>
              </a:solidFill>
              <a:latin typeface="Montserrat Medium"/>
              <a:ea typeface="Montserrat Medium"/>
              <a:cs typeface="Montserrat Medium"/>
              <a:sym typeface="Montserrat Medium"/>
            </a:endParaRPr>
          </a:p>
        </p:txBody>
      </p:sp>
      <p:sp>
        <p:nvSpPr>
          <p:cNvPr id="378" name="Google Shape;378;p38"/>
          <p:cNvSpPr txBox="1"/>
          <p:nvPr/>
        </p:nvSpPr>
        <p:spPr>
          <a:xfrm>
            <a:off x="3409350" y="4051875"/>
            <a:ext cx="2746500" cy="7881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3F7E44"/>
                </a:solidFill>
                <a:latin typeface="Montserrat SemiBold"/>
                <a:ea typeface="Montserrat SemiBold"/>
                <a:cs typeface="Montserrat SemiBold"/>
                <a:sym typeface="Montserrat SemiBold"/>
                <a:hlinkClick r:id="rId5">
                  <a:extLst>
                    <a:ext uri="{A12FA001-AC4F-418D-AE19-62706E023703}">
                      <ahyp:hlinkClr val="tx"/>
                    </a:ext>
                  </a:extLst>
                </a:hlinkClick>
              </a:rPr>
              <a:t>State of Nature and Climate 2025 Centre for Nature and Climate</a:t>
            </a:r>
            <a:endParaRPr sz="700">
              <a:solidFill>
                <a:srgbClr val="3F7E44"/>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3F7E44"/>
                </a:solidFill>
                <a:latin typeface="Montserrat SemiBold"/>
                <a:ea typeface="Montserrat SemiBold"/>
                <a:cs typeface="Montserrat SemiBold"/>
                <a:sym typeface="Montserrat SemiBold"/>
                <a:hlinkClick r:id="rId6">
                  <a:extLst>
                    <a:ext uri="{A12FA001-AC4F-418D-AE19-62706E023703}">
                      <ahyp:hlinkClr val="tx"/>
                    </a:ext>
                  </a:extLst>
                </a:hlinkClick>
              </a:rPr>
              <a:t>State of Climate Action 2025</a:t>
            </a:r>
            <a:endParaRPr sz="700">
              <a:solidFill>
                <a:srgbClr val="3F7E44"/>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3F7E44"/>
                </a:solidFill>
                <a:latin typeface="Montserrat SemiBold"/>
                <a:ea typeface="Montserrat SemiBold"/>
                <a:cs typeface="Montserrat SemiBold"/>
                <a:sym typeface="Montserrat SemiBold"/>
                <a:hlinkClick r:id="rId7">
                  <a:extLst>
                    <a:ext uri="{A12FA001-AC4F-418D-AE19-62706E023703}">
                      <ahyp:hlinkClr val="tx"/>
                    </a:ext>
                  </a:extLst>
                </a:hlinkClick>
              </a:rPr>
              <a:t>Ecuador’s Cocoa Boom Shows How Climate Change Is Redrawing Agricultur</a:t>
            </a:r>
            <a:r>
              <a:rPr lang="en" sz="700" u="sng">
                <a:solidFill>
                  <a:srgbClr val="3F7E44"/>
                </a:solidFill>
                <a:latin typeface="Montserrat SemiBold"/>
                <a:ea typeface="Montserrat SemiBold"/>
                <a:cs typeface="Montserrat SemiBold"/>
                <a:sym typeface="Montserrat SemiBold"/>
                <a:hlinkClick r:id="rId8">
                  <a:extLst>
                    <a:ext uri="{A12FA001-AC4F-418D-AE19-62706E023703}">
                      <ahyp:hlinkClr val="tx"/>
                    </a:ext>
                  </a:extLst>
                </a:hlinkClick>
              </a:rPr>
              <a:t>e</a:t>
            </a:r>
            <a:endParaRPr sz="700">
              <a:solidFill>
                <a:srgbClr val="3F7E44"/>
              </a:solidFill>
              <a:latin typeface="Montserrat SemiBold"/>
              <a:ea typeface="Montserrat SemiBold"/>
              <a:cs typeface="Montserrat SemiBold"/>
              <a:sym typeface="Montserrat SemiBold"/>
            </a:endParaRPr>
          </a:p>
        </p:txBody>
      </p:sp>
      <p:sp>
        <p:nvSpPr>
          <p:cNvPr id="379" name="Google Shape;379;p38"/>
          <p:cNvSpPr txBox="1"/>
          <p:nvPr/>
        </p:nvSpPr>
        <p:spPr>
          <a:xfrm>
            <a:off x="3409350" y="927250"/>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3F7E44"/>
                </a:solidFill>
                <a:latin typeface="Montserrat SemiBold"/>
                <a:ea typeface="Montserrat SemiBold"/>
                <a:cs typeface="Montserrat SemiBold"/>
                <a:sym typeface="Montserrat SemiBold"/>
              </a:rPr>
              <a:t>Action Happens Through Planning</a:t>
            </a:r>
            <a:endParaRPr sz="1300">
              <a:solidFill>
                <a:srgbClr val="3F7E44"/>
              </a:solidFill>
              <a:latin typeface="Montserrat SemiBold"/>
              <a:ea typeface="Montserrat SemiBold"/>
              <a:cs typeface="Montserrat SemiBold"/>
              <a:sym typeface="Montserrat SemiBold"/>
            </a:endParaRPr>
          </a:p>
        </p:txBody>
      </p:sp>
      <p:sp>
        <p:nvSpPr>
          <p:cNvPr id="380" name="Google Shape;380;p38"/>
          <p:cNvSpPr txBox="1"/>
          <p:nvPr/>
        </p:nvSpPr>
        <p:spPr>
          <a:xfrm>
            <a:off x="3388650" y="1378100"/>
            <a:ext cx="3041400" cy="237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Climate action is effective when it is embedded in decisions.</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This includes:</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3F7E44"/>
                </a:solidFill>
                <a:latin typeface="Montserrat SemiBold"/>
                <a:ea typeface="Montserrat SemiBold"/>
                <a:cs typeface="Montserrat SemiBold"/>
                <a:sym typeface="Montserrat SemiBold"/>
              </a:rPr>
              <a:t>Integrating climate risk into policy and development plans</a:t>
            </a:r>
            <a:endParaRPr sz="1000">
              <a:solidFill>
                <a:srgbClr val="3F7E4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3F7E44"/>
                </a:solidFill>
                <a:latin typeface="Montserrat SemiBold"/>
                <a:ea typeface="Montserrat SemiBold"/>
                <a:cs typeface="Montserrat SemiBold"/>
                <a:sym typeface="Montserrat SemiBold"/>
              </a:rPr>
              <a:t>Aligning infrastructure, energy, and land use choices</a:t>
            </a:r>
            <a:endParaRPr sz="1000">
              <a:solidFill>
                <a:srgbClr val="3F7E44"/>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Medium"/>
              <a:buChar char="●"/>
            </a:pPr>
            <a:r>
              <a:rPr lang="en" sz="1000">
                <a:solidFill>
                  <a:srgbClr val="3F7E44"/>
                </a:solidFill>
                <a:latin typeface="Montserrat SemiBold"/>
                <a:ea typeface="Montserrat SemiBold"/>
                <a:cs typeface="Montserrat SemiBold"/>
                <a:sym typeface="Montserrat SemiBold"/>
              </a:rPr>
              <a:t>Treating climate measures as part of long-term growth</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When planning ignores climate, costs reappear later as losses.</a:t>
            </a:r>
            <a:endParaRPr sz="1000">
              <a:latin typeface="Montserrat Medium"/>
              <a:ea typeface="Montserrat Medium"/>
              <a:cs typeface="Montserrat Medium"/>
              <a:sym typeface="Montserrat Medium"/>
            </a:endParaRPr>
          </a:p>
        </p:txBody>
      </p:sp>
      <p:sp>
        <p:nvSpPr>
          <p:cNvPr id="381" name="Google Shape;381;p38"/>
          <p:cNvSpPr txBox="1"/>
          <p:nvPr/>
        </p:nvSpPr>
        <p:spPr>
          <a:xfrm>
            <a:off x="285600" y="35483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3F7E44"/>
                </a:solidFill>
                <a:latin typeface="Montserrat SemiBold"/>
                <a:ea typeface="Montserrat SemiBold"/>
                <a:cs typeface="Montserrat SemiBold"/>
                <a:sym typeface="Montserrat SemiBold"/>
              </a:rPr>
              <a:t>Capacity Turns Intent Into Action</a:t>
            </a:r>
            <a:endParaRPr sz="1300">
              <a:solidFill>
                <a:srgbClr val="3F7E44"/>
              </a:solidFill>
              <a:latin typeface="Montserrat SemiBold"/>
              <a:ea typeface="Montserrat SemiBold"/>
              <a:cs typeface="Montserrat SemiBold"/>
              <a:sym typeface="Montserrat SemiBold"/>
            </a:endParaRPr>
          </a:p>
        </p:txBody>
      </p:sp>
      <p:sp>
        <p:nvSpPr>
          <p:cNvPr id="382" name="Google Shape;382;p38"/>
          <p:cNvSpPr txBox="1"/>
          <p:nvPr/>
        </p:nvSpPr>
        <p:spPr>
          <a:xfrm>
            <a:off x="285600" y="3800150"/>
            <a:ext cx="3000000" cy="1154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Action depends on knowledge, institutions, and coordination.</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Education, financing, and shared frameworks enable countries and communities to act. Capacity determines whether commitments become outcomes.</a:t>
            </a:r>
            <a:endParaRPr sz="1000">
              <a:latin typeface="Montserrat Medium"/>
              <a:ea typeface="Montserrat Medium"/>
              <a:cs typeface="Montserrat Medium"/>
              <a:sym typeface="Montserrat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pic>
        <p:nvPicPr>
          <p:cNvPr descr="What does “climate change” mean? Neil deGrasse Tyson explains under-emphasized elements of climate change and humanity’s relationship to the Earth and our cities. What does the new normal look like? &#10;&#10;Check out our second channel, @StarTalkPlus&#10;&#10;Get the NEW StarTalk book, 'To Infinity and Beyond: A Journey of Cosmic Discovery' on Amazon: https://amzn.to/3PL0NFn&#10;&#10;Support us on Patreon: https://www.patreon.com/startalkradio&#10;&#10;FOLLOW or SUBSCRIBE to StarTalk:&#10;Twitter: http://twitter.com/startalkradio&#10;Facebook: https://www.facebook.com/StarTalk&#10;Instagram: https://www.instagram.com/startalk&#10;&#10;About StarTalk: &#10;Science meets pop culture on StarTalk! Astrophysicist &amp; Hayden Planetarium director Neil deGrasse Tyson, his comic co-hosts, guest celebrities &amp; scientists discuss astronomy, physics, and everything else about life in the universe. Keep Looking Up!&#10;&#10;#StarTalk #neildegrassetyson &#10;&#10;Timestamps: &#10;00:00 - Introduction: Perspective on Climate Change&#10;00:31 - The Greenhouse Effect&#10;2:00 - Climate Change in the City&#10;7:49 - Impact Worldwide" id="387" name="Google Shape;387;p39" title="How I Think About Climate Change">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0"/>
          <p:cNvSpPr txBox="1"/>
          <p:nvPr/>
        </p:nvSpPr>
        <p:spPr>
          <a:xfrm>
            <a:off x="2551250" y="1381750"/>
            <a:ext cx="30000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Marine pollution is rarely accidental. It accumulates through everyday systems.</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Major sources include:</a:t>
            </a:r>
            <a:endParaRPr sz="1000">
              <a:latin typeface="Montserrat Medium"/>
              <a:ea typeface="Montserrat Medium"/>
              <a:cs typeface="Montserrat Medium"/>
              <a:sym typeface="Montserrat Medium"/>
            </a:endParaRPr>
          </a:p>
          <a:p>
            <a:pPr indent="-120650" lvl="0" marL="171450" rtl="0" algn="l">
              <a:spcBef>
                <a:spcPts val="0"/>
              </a:spcBef>
              <a:spcAft>
                <a:spcPts val="0"/>
              </a:spcAft>
              <a:buClr>
                <a:schemeClr val="dk1"/>
              </a:buClr>
              <a:buSzPts val="1000"/>
              <a:buFont typeface="Montserrat SemiBold"/>
              <a:buChar char="●"/>
            </a:pPr>
            <a:r>
              <a:rPr lang="en" sz="1000">
                <a:solidFill>
                  <a:srgbClr val="0A97D9"/>
                </a:solidFill>
                <a:latin typeface="Montserrat SemiBold"/>
                <a:ea typeface="Montserrat SemiBold"/>
                <a:cs typeface="Montserrat SemiBold"/>
                <a:sym typeface="Montserrat SemiBold"/>
              </a:rPr>
              <a:t>Waste and plastic leakage</a:t>
            </a:r>
            <a:endParaRPr sz="1000">
              <a:solidFill>
                <a:srgbClr val="0A97D9"/>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SemiBold"/>
              <a:buChar char="●"/>
            </a:pPr>
            <a:r>
              <a:rPr lang="en" sz="1000">
                <a:solidFill>
                  <a:srgbClr val="0A97D9"/>
                </a:solidFill>
                <a:latin typeface="Montserrat SemiBold"/>
                <a:ea typeface="Montserrat SemiBold"/>
                <a:cs typeface="Montserrat SemiBold"/>
                <a:sym typeface="Montserrat SemiBold"/>
              </a:rPr>
              <a:t>Nutrient runoff from agriculture</a:t>
            </a:r>
            <a:endParaRPr sz="1000">
              <a:solidFill>
                <a:srgbClr val="0A97D9"/>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Medium"/>
              <a:buChar char="●"/>
            </a:pPr>
            <a:r>
              <a:rPr lang="en" sz="1000">
                <a:solidFill>
                  <a:srgbClr val="0A97D9"/>
                </a:solidFill>
                <a:latin typeface="Montserrat SemiBold"/>
                <a:ea typeface="Montserrat SemiBold"/>
                <a:cs typeface="Montserrat SemiBold"/>
                <a:sym typeface="Montserrat SemiBold"/>
              </a:rPr>
              <a:t>Untreated urban discharge</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Reducing pollution requires upstream control. Cleanup alone does not reverse damage.</a:t>
            </a:r>
            <a:endParaRPr sz="1000">
              <a:latin typeface="Montserrat Medium"/>
              <a:ea typeface="Montserrat Medium"/>
              <a:cs typeface="Montserrat Medium"/>
              <a:sym typeface="Montserrat Medium"/>
            </a:endParaRPr>
          </a:p>
        </p:txBody>
      </p:sp>
      <p:sp>
        <p:nvSpPr>
          <p:cNvPr id="393" name="Google Shape;393;p40"/>
          <p:cNvSpPr txBox="1"/>
          <p:nvPr/>
        </p:nvSpPr>
        <p:spPr>
          <a:xfrm>
            <a:off x="2551250" y="3259450"/>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0A97D9"/>
                </a:solidFill>
                <a:latin typeface="Montserrat SemiBold"/>
                <a:ea typeface="Montserrat SemiBold"/>
                <a:cs typeface="Montserrat SemiBold"/>
                <a:sym typeface="Montserrat SemiBold"/>
              </a:rPr>
              <a:t>Knowledge, Law, and Access Enable Protection</a:t>
            </a:r>
            <a:endParaRPr sz="1300">
              <a:solidFill>
                <a:srgbClr val="0A97D9"/>
              </a:solidFill>
              <a:latin typeface="Montserrat SemiBold"/>
              <a:ea typeface="Montserrat SemiBold"/>
              <a:cs typeface="Montserrat SemiBold"/>
              <a:sym typeface="Montserrat SemiBold"/>
            </a:endParaRPr>
          </a:p>
        </p:txBody>
      </p:sp>
      <p:sp>
        <p:nvSpPr>
          <p:cNvPr id="394" name="Google Shape;394;p40"/>
          <p:cNvSpPr txBox="1"/>
          <p:nvPr/>
        </p:nvSpPr>
        <p:spPr>
          <a:xfrm>
            <a:off x="2553050" y="3738625"/>
            <a:ext cx="3000000" cy="1236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Ocean protection relies on data, research, and monitoring.</a:t>
            </a:r>
            <a:endParaRPr sz="1000">
              <a:solidFill>
                <a:schemeClr val="dk1"/>
              </a:solidFill>
              <a:latin typeface="Montserrat Medium"/>
              <a:ea typeface="Montserrat Medium"/>
              <a:cs typeface="Montserrat Medium"/>
              <a:sym typeface="Montserrat Medium"/>
            </a:endParaRPr>
          </a:p>
          <a:p>
            <a:pPr indent="0" lvl="0" marL="0" rtl="0" algn="l">
              <a:lnSpc>
                <a:spcPct val="100000"/>
              </a:lnSpc>
              <a:spcBef>
                <a:spcPts val="100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International law provides a shared framework for use and conservation.</a:t>
            </a:r>
            <a:endParaRPr sz="1000">
              <a:solidFill>
                <a:schemeClr val="dk1"/>
              </a:solidFill>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rPr lang="en" sz="1000">
                <a:solidFill>
                  <a:schemeClr val="dk1"/>
                </a:solidFill>
                <a:latin typeface="Montserrat Medium"/>
                <a:ea typeface="Montserrat Medium"/>
                <a:cs typeface="Montserrat Medium"/>
                <a:sym typeface="Montserrat Medium"/>
              </a:rPr>
              <a:t>Small-scale fishers benefit when access and markets are fair.</a:t>
            </a:r>
            <a:endParaRPr sz="1000">
              <a:solidFill>
                <a:schemeClr val="dk1"/>
              </a:solidFill>
              <a:latin typeface="Montserrat Medium"/>
              <a:ea typeface="Montserrat Medium"/>
              <a:cs typeface="Montserrat Medium"/>
              <a:sym typeface="Montserrat Medium"/>
            </a:endParaRPr>
          </a:p>
        </p:txBody>
      </p:sp>
      <p:sp>
        <p:nvSpPr>
          <p:cNvPr id="395" name="Google Shape;395;p40"/>
          <p:cNvSpPr/>
          <p:nvPr/>
        </p:nvSpPr>
        <p:spPr>
          <a:xfrm>
            <a:off x="0" y="0"/>
            <a:ext cx="2377200" cy="2733600"/>
          </a:xfrm>
          <a:prstGeom prst="rect">
            <a:avLst/>
          </a:prstGeom>
          <a:solidFill>
            <a:srgbClr val="0A97D9"/>
          </a:solidFill>
          <a:ln cap="flat" cmpd="sng" w="9525">
            <a:solidFill>
              <a:srgbClr val="0A97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96" name="Google Shape;396;p40" title="TheGlobalGoals_Icons_Color_Goal_14.png"/>
          <p:cNvPicPr preferRelativeResize="0"/>
          <p:nvPr/>
        </p:nvPicPr>
        <p:blipFill rotWithShape="1">
          <a:blip r:embed="rId3">
            <a:alphaModFix/>
          </a:blip>
          <a:srcRect b="0" l="0" r="0" t="0"/>
          <a:stretch/>
        </p:blipFill>
        <p:spPr>
          <a:xfrm>
            <a:off x="282550" y="453775"/>
            <a:ext cx="1812075" cy="1812075"/>
          </a:xfrm>
          <a:prstGeom prst="rect">
            <a:avLst/>
          </a:prstGeom>
          <a:noFill/>
          <a:ln>
            <a:noFill/>
          </a:ln>
        </p:spPr>
      </p:pic>
      <p:cxnSp>
        <p:nvCxnSpPr>
          <p:cNvPr id="397" name="Google Shape;397;p40"/>
          <p:cNvCxnSpPr/>
          <p:nvPr/>
        </p:nvCxnSpPr>
        <p:spPr>
          <a:xfrm flipH="1" rot="10800000">
            <a:off x="2551250" y="900175"/>
            <a:ext cx="5870100" cy="2400"/>
          </a:xfrm>
          <a:prstGeom prst="straightConnector1">
            <a:avLst/>
          </a:prstGeom>
          <a:noFill/>
          <a:ln cap="flat" cmpd="sng" w="9525">
            <a:solidFill>
              <a:srgbClr val="0A97D9"/>
            </a:solidFill>
            <a:prstDash val="solid"/>
            <a:round/>
            <a:headEnd len="med" w="med" type="none"/>
            <a:tailEnd len="med" w="med" type="none"/>
          </a:ln>
        </p:spPr>
      </p:cxnSp>
      <p:cxnSp>
        <p:nvCxnSpPr>
          <p:cNvPr id="398" name="Google Shape;398;p40"/>
          <p:cNvCxnSpPr/>
          <p:nvPr/>
        </p:nvCxnSpPr>
        <p:spPr>
          <a:xfrm flipH="1">
            <a:off x="5551239" y="1005185"/>
            <a:ext cx="3600" cy="3912600"/>
          </a:xfrm>
          <a:prstGeom prst="straightConnector1">
            <a:avLst/>
          </a:prstGeom>
          <a:noFill/>
          <a:ln cap="flat" cmpd="sng" w="9525">
            <a:solidFill>
              <a:srgbClr val="0A97D9"/>
            </a:solidFill>
            <a:prstDash val="solid"/>
            <a:round/>
            <a:headEnd len="med" w="med" type="none"/>
            <a:tailEnd len="med" w="med" type="none"/>
          </a:ln>
        </p:spPr>
      </p:cxnSp>
      <p:sp>
        <p:nvSpPr>
          <p:cNvPr id="399" name="Google Shape;399;p40"/>
          <p:cNvSpPr txBox="1"/>
          <p:nvPr/>
        </p:nvSpPr>
        <p:spPr>
          <a:xfrm>
            <a:off x="2551250" y="155275"/>
            <a:ext cx="47973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0A97D9"/>
                </a:solidFill>
                <a:latin typeface="Montserrat"/>
                <a:ea typeface="Montserrat"/>
                <a:cs typeface="Montserrat"/>
                <a:sym typeface="Montserrat"/>
              </a:rPr>
              <a:t>Ocean health depends on how human systems interact with it.</a:t>
            </a:r>
            <a:endParaRPr b="1" sz="1700">
              <a:solidFill>
                <a:srgbClr val="0A97D9"/>
              </a:solidFill>
              <a:latin typeface="Montserrat"/>
              <a:ea typeface="Montserrat"/>
              <a:cs typeface="Montserrat"/>
              <a:sym typeface="Montserrat"/>
            </a:endParaRPr>
          </a:p>
        </p:txBody>
      </p:sp>
      <p:sp>
        <p:nvSpPr>
          <p:cNvPr id="400" name="Google Shape;400;p40"/>
          <p:cNvSpPr txBox="1"/>
          <p:nvPr/>
        </p:nvSpPr>
        <p:spPr>
          <a:xfrm>
            <a:off x="2551250" y="902575"/>
            <a:ext cx="30036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0A97D9"/>
                </a:solidFill>
                <a:latin typeface="Montserrat SemiBold"/>
                <a:ea typeface="Montserrat SemiBold"/>
                <a:cs typeface="Montserrat SemiBold"/>
                <a:sym typeface="Montserrat SemiBold"/>
              </a:rPr>
              <a:t>Most Marine Damage Starts on Land</a:t>
            </a:r>
            <a:endParaRPr sz="1300">
              <a:solidFill>
                <a:srgbClr val="0A97D9"/>
              </a:solidFill>
              <a:latin typeface="Montserrat SemiBold"/>
              <a:ea typeface="Montserrat SemiBold"/>
              <a:cs typeface="Montserrat SemiBold"/>
              <a:sym typeface="Montserrat SemiBold"/>
            </a:endParaRPr>
          </a:p>
        </p:txBody>
      </p:sp>
      <p:sp>
        <p:nvSpPr>
          <p:cNvPr id="401" name="Google Shape;401;p40"/>
          <p:cNvSpPr txBox="1"/>
          <p:nvPr/>
        </p:nvSpPr>
        <p:spPr>
          <a:xfrm>
            <a:off x="5632000" y="902575"/>
            <a:ext cx="300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0A97D9"/>
                </a:solidFill>
                <a:latin typeface="Montserrat SemiBold"/>
                <a:ea typeface="Montserrat SemiBold"/>
                <a:cs typeface="Montserrat SemiBold"/>
                <a:sym typeface="Montserrat SemiBold"/>
              </a:rPr>
              <a:t>Sustainable Use Is a Management Problem</a:t>
            </a:r>
            <a:endParaRPr sz="1300">
              <a:solidFill>
                <a:srgbClr val="0A97D9"/>
              </a:solidFill>
              <a:latin typeface="Montserrat SemiBold"/>
              <a:ea typeface="Montserrat SemiBold"/>
              <a:cs typeface="Montserrat SemiBold"/>
              <a:sym typeface="Montserrat SemiBold"/>
            </a:endParaRPr>
          </a:p>
        </p:txBody>
      </p:sp>
      <p:sp>
        <p:nvSpPr>
          <p:cNvPr id="402" name="Google Shape;402;p40"/>
          <p:cNvSpPr txBox="1"/>
          <p:nvPr/>
        </p:nvSpPr>
        <p:spPr>
          <a:xfrm>
            <a:off x="5632000" y="1354425"/>
            <a:ext cx="3000000" cy="28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Oceans remain productive when use is regulated.</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This depends on:</a:t>
            </a:r>
            <a:endParaRPr sz="1000">
              <a:latin typeface="Montserrat Medium"/>
              <a:ea typeface="Montserrat Medium"/>
              <a:cs typeface="Montserrat Medium"/>
              <a:sym typeface="Montserrat Medium"/>
            </a:endParaRPr>
          </a:p>
          <a:p>
            <a:pPr indent="-292100" lvl="0" marL="457200" rtl="0" algn="l">
              <a:lnSpc>
                <a:spcPct val="115000"/>
              </a:lnSpc>
              <a:spcBef>
                <a:spcPts val="0"/>
              </a:spcBef>
              <a:spcAft>
                <a:spcPts val="0"/>
              </a:spcAft>
              <a:buClr>
                <a:schemeClr val="dk1"/>
              </a:buClr>
              <a:buSzPts val="1000"/>
              <a:buFont typeface="Montserrat SemiBold"/>
              <a:buChar char="●"/>
            </a:pPr>
            <a:r>
              <a:rPr lang="en" sz="1000">
                <a:solidFill>
                  <a:srgbClr val="0A97D9"/>
                </a:solidFill>
                <a:latin typeface="Montserrat SemiBold"/>
                <a:ea typeface="Montserrat SemiBold"/>
                <a:cs typeface="Montserrat SemiBold"/>
                <a:sym typeface="Montserrat SemiBold"/>
              </a:rPr>
              <a:t>Science-based fishing limits</a:t>
            </a:r>
            <a:endParaRPr sz="1000">
              <a:solidFill>
                <a:srgbClr val="0A97D9"/>
              </a:solidFill>
              <a:latin typeface="Montserrat SemiBold"/>
              <a:ea typeface="Montserrat SemiBold"/>
              <a:cs typeface="Montserrat SemiBold"/>
              <a:sym typeface="Montserrat SemiBold"/>
            </a:endParaRPr>
          </a:p>
          <a:p>
            <a:pPr indent="-292100" lvl="0" marL="457200" rtl="0" algn="l">
              <a:lnSpc>
                <a:spcPct val="115000"/>
              </a:lnSpc>
              <a:spcBef>
                <a:spcPts val="0"/>
              </a:spcBef>
              <a:spcAft>
                <a:spcPts val="0"/>
              </a:spcAft>
              <a:buClr>
                <a:schemeClr val="dk1"/>
              </a:buClr>
              <a:buSzPts val="1000"/>
              <a:buFont typeface="Montserrat SemiBold"/>
              <a:buChar char="●"/>
            </a:pPr>
            <a:r>
              <a:rPr lang="en" sz="1000">
                <a:solidFill>
                  <a:srgbClr val="0A97D9"/>
                </a:solidFill>
                <a:latin typeface="Montserrat SemiBold"/>
                <a:ea typeface="Montserrat SemiBold"/>
                <a:cs typeface="Montserrat SemiBold"/>
                <a:sym typeface="Montserrat SemiBold"/>
              </a:rPr>
              <a:t>Ending illegal and unreported harvesting</a:t>
            </a:r>
            <a:endParaRPr sz="1000">
              <a:solidFill>
                <a:srgbClr val="0A97D9"/>
              </a:solidFill>
              <a:latin typeface="Montserrat SemiBold"/>
              <a:ea typeface="Montserrat SemiBold"/>
              <a:cs typeface="Montserrat SemiBold"/>
              <a:sym typeface="Montserrat SemiBold"/>
            </a:endParaRPr>
          </a:p>
          <a:p>
            <a:pPr indent="-292100" lvl="0" marL="457200" rtl="0" algn="l">
              <a:lnSpc>
                <a:spcPct val="115000"/>
              </a:lnSpc>
              <a:spcBef>
                <a:spcPts val="0"/>
              </a:spcBef>
              <a:spcAft>
                <a:spcPts val="0"/>
              </a:spcAft>
              <a:buClr>
                <a:schemeClr val="dk1"/>
              </a:buClr>
              <a:buSzPts val="1000"/>
              <a:buFont typeface="Montserrat Medium"/>
              <a:buChar char="●"/>
            </a:pPr>
            <a:r>
              <a:rPr lang="en" sz="1000">
                <a:solidFill>
                  <a:srgbClr val="0A97D9"/>
                </a:solidFill>
                <a:latin typeface="Montserrat SemiBold"/>
                <a:ea typeface="Montserrat SemiBold"/>
                <a:cs typeface="Montserrat SemiBold"/>
                <a:sym typeface="Montserrat SemiBold"/>
              </a:rPr>
              <a:t>Protecting critical habitats and coastal zones</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Subsidies and incentives matter.</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When misaligned, they accelerate depletion.</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Conservation works best when ecosystems are allowed to recover.</a:t>
            </a:r>
            <a:endParaRPr sz="1000">
              <a:latin typeface="Montserrat Medium"/>
              <a:ea typeface="Montserrat Medium"/>
              <a:cs typeface="Montserrat Medium"/>
              <a:sym typeface="Montserrat Medium"/>
            </a:endParaRPr>
          </a:p>
        </p:txBody>
      </p:sp>
      <p:cxnSp>
        <p:nvCxnSpPr>
          <p:cNvPr id="403" name="Google Shape;403;p40"/>
          <p:cNvCxnSpPr/>
          <p:nvPr/>
        </p:nvCxnSpPr>
        <p:spPr>
          <a:xfrm>
            <a:off x="2551239" y="3259460"/>
            <a:ext cx="2845500" cy="0"/>
          </a:xfrm>
          <a:prstGeom prst="straightConnector1">
            <a:avLst/>
          </a:prstGeom>
          <a:noFill/>
          <a:ln cap="flat" cmpd="sng" w="9525">
            <a:solidFill>
              <a:srgbClr val="0A97D9"/>
            </a:solidFill>
            <a:prstDash val="solid"/>
            <a:round/>
            <a:headEnd len="med" w="med" type="none"/>
            <a:tailEnd len="med" w="med" type="none"/>
          </a:ln>
        </p:spPr>
      </p:cxnSp>
      <p:sp>
        <p:nvSpPr>
          <p:cNvPr id="404" name="Google Shape;404;p40"/>
          <p:cNvSpPr/>
          <p:nvPr/>
        </p:nvSpPr>
        <p:spPr>
          <a:xfrm>
            <a:off x="5635600" y="4186725"/>
            <a:ext cx="3000000" cy="700800"/>
          </a:xfrm>
          <a:prstGeom prst="rect">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A2C4C9"/>
              </a:solidFill>
              <a:latin typeface="Montserrat SemiBold"/>
              <a:ea typeface="Montserrat SemiBold"/>
              <a:cs typeface="Montserrat SemiBold"/>
              <a:sym typeface="Montserrat SemiBold"/>
            </a:endParaRPr>
          </a:p>
        </p:txBody>
      </p:sp>
      <p:sp>
        <p:nvSpPr>
          <p:cNvPr id="405" name="Google Shape;405;p40"/>
          <p:cNvSpPr txBox="1"/>
          <p:nvPr/>
        </p:nvSpPr>
        <p:spPr>
          <a:xfrm>
            <a:off x="5635600" y="4163632"/>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solidFill>
                  <a:schemeClr val="dk1"/>
                </a:solidFill>
                <a:latin typeface="Montserrat Medium"/>
                <a:ea typeface="Montserrat Medium"/>
                <a:cs typeface="Montserrat Medium"/>
                <a:sym typeface="Montserrat Medium"/>
              </a:rPr>
              <a:t>What keeps water systems working!</a:t>
            </a:r>
            <a:endParaRPr sz="1000">
              <a:solidFill>
                <a:schemeClr val="dk1"/>
              </a:solidFill>
              <a:latin typeface="Montserrat Medium"/>
              <a:ea typeface="Montserrat Medium"/>
              <a:cs typeface="Montserrat Medium"/>
              <a:sym typeface="Montserrat Medium"/>
            </a:endParaRPr>
          </a:p>
        </p:txBody>
      </p:sp>
      <p:sp>
        <p:nvSpPr>
          <p:cNvPr id="406" name="Google Shape;406;p40"/>
          <p:cNvSpPr txBox="1"/>
          <p:nvPr/>
        </p:nvSpPr>
        <p:spPr>
          <a:xfrm>
            <a:off x="5632000" y="4434289"/>
            <a:ext cx="2746500" cy="416400"/>
          </a:xfrm>
          <a:prstGeom prst="rect">
            <a:avLst/>
          </a:prstGeom>
          <a:noFill/>
          <a:ln>
            <a:noFill/>
          </a:ln>
        </p:spPr>
        <p:txBody>
          <a:bodyPr anchorCtr="0" anchor="t" bIns="91425" lIns="91425" spcFirstLastPara="1" rIns="91425" wrap="square" tIns="91425">
            <a:spAutoFit/>
          </a:bodyPr>
          <a:lstStyle/>
          <a:p>
            <a:pPr indent="-273050" lvl="0" marL="457200" rtl="0" algn="l">
              <a:lnSpc>
                <a:spcPct val="115000"/>
              </a:lnSpc>
              <a:spcBef>
                <a:spcPts val="1200"/>
              </a:spcBef>
              <a:spcAft>
                <a:spcPts val="0"/>
              </a:spcAft>
              <a:buClr>
                <a:srgbClr val="0A97D9"/>
              </a:buClr>
              <a:buSzPts val="700"/>
              <a:buFont typeface="Montserrat SemiBold"/>
              <a:buChar char="●"/>
            </a:pPr>
            <a:r>
              <a:rPr lang="en" sz="700" u="sng">
                <a:solidFill>
                  <a:srgbClr val="0A97D9"/>
                </a:solidFill>
                <a:latin typeface="Montserrat SemiBold"/>
                <a:ea typeface="Montserrat SemiBold"/>
                <a:cs typeface="Montserrat SemiBold"/>
                <a:sym typeface="Montserrat SemiBold"/>
                <a:hlinkClick r:id="rId4">
                  <a:extLst>
                    <a:ext uri="{A12FA001-AC4F-418D-AE19-62706E023703}">
                      <ahyp:hlinkClr val="tx"/>
                    </a:ext>
                  </a:extLst>
                </a:hlinkClick>
              </a:rPr>
              <a:t>Life Below Water: The Arrival of a New Species - Narrated by Morgan Freeman</a:t>
            </a:r>
            <a:endParaRPr sz="700">
              <a:solidFill>
                <a:srgbClr val="0A97D9"/>
              </a:solidFill>
              <a:latin typeface="Montserrat SemiBold"/>
              <a:ea typeface="Montserrat SemiBold"/>
              <a:cs typeface="Montserrat SemiBold"/>
              <a:sym typeface="Montserrat SemiBold"/>
            </a:endParaRPr>
          </a:p>
        </p:txBody>
      </p:sp>
      <p:pic>
        <p:nvPicPr>
          <p:cNvPr id="407" name="Google Shape;407;p40" title="20652.jpg"/>
          <p:cNvPicPr preferRelativeResize="0"/>
          <p:nvPr/>
        </p:nvPicPr>
        <p:blipFill>
          <a:blip r:embed="rId5">
            <a:alphaModFix/>
          </a:blip>
          <a:stretch>
            <a:fillRect/>
          </a:stretch>
        </p:blipFill>
        <p:spPr>
          <a:xfrm>
            <a:off x="152400" y="2886000"/>
            <a:ext cx="2017728" cy="21050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1"/>
          <p:cNvSpPr txBox="1"/>
          <p:nvPr/>
        </p:nvSpPr>
        <p:spPr>
          <a:xfrm>
            <a:off x="285600" y="1172325"/>
            <a:ext cx="3000000" cy="210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Forests, wetlands, soils, mountains, and freshwater </a:t>
            </a:r>
            <a:r>
              <a:rPr lang="en" sz="1000">
                <a:solidFill>
                  <a:srgbClr val="56C02B"/>
                </a:solidFill>
                <a:latin typeface="Montserrat SemiBold"/>
                <a:ea typeface="Montserrat SemiBold"/>
                <a:cs typeface="Montserrat SemiBold"/>
                <a:sym typeface="Montserrat SemiBold"/>
              </a:rPr>
              <a:t>systems provide services that economies depend on</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They regulate water, support food systems, stabilize climate, and sustain biodiversity.</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When these systems degrade, recovery is slow and costly.</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Protection and restoration </a:t>
            </a:r>
            <a:r>
              <a:rPr lang="en" sz="1000">
                <a:solidFill>
                  <a:srgbClr val="56C02B"/>
                </a:solidFill>
                <a:latin typeface="Montserrat SemiBold"/>
                <a:ea typeface="Montserrat SemiBold"/>
                <a:cs typeface="Montserrat SemiBold"/>
                <a:sym typeface="Montserrat SemiBold"/>
              </a:rPr>
              <a:t>maintain long-term capacity</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p:txBody>
      </p:sp>
      <p:sp>
        <p:nvSpPr>
          <p:cNvPr id="413" name="Google Shape;413;p41"/>
          <p:cNvSpPr txBox="1"/>
          <p:nvPr/>
        </p:nvSpPr>
        <p:spPr>
          <a:xfrm>
            <a:off x="285600" y="3281025"/>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56C02B"/>
                </a:solidFill>
                <a:latin typeface="Montserrat SemiBold"/>
                <a:ea typeface="Montserrat SemiBold"/>
                <a:cs typeface="Montserrat SemiBold"/>
                <a:sym typeface="Montserrat SemiBold"/>
              </a:rPr>
              <a:t>Protection Requires Governance and Incentives</a:t>
            </a:r>
            <a:endParaRPr sz="1300">
              <a:solidFill>
                <a:srgbClr val="56C02B"/>
              </a:solidFill>
              <a:latin typeface="Montserrat SemiBold"/>
              <a:ea typeface="Montserrat SemiBold"/>
              <a:cs typeface="Montserrat SemiBold"/>
              <a:sym typeface="Montserrat SemiBold"/>
            </a:endParaRPr>
          </a:p>
        </p:txBody>
      </p:sp>
      <p:sp>
        <p:nvSpPr>
          <p:cNvPr id="414" name="Google Shape;414;p41"/>
          <p:cNvSpPr txBox="1"/>
          <p:nvPr/>
        </p:nvSpPr>
        <p:spPr>
          <a:xfrm>
            <a:off x="3409350" y="9272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6C02B"/>
                </a:solidFill>
                <a:latin typeface="Montserrat SemiBold"/>
                <a:ea typeface="Montserrat SemiBold"/>
                <a:cs typeface="Montserrat SemiBold"/>
                <a:sym typeface="Montserrat SemiBold"/>
              </a:rPr>
              <a:t>Degradation Is Preventable</a:t>
            </a:r>
            <a:endParaRPr sz="1300">
              <a:solidFill>
                <a:srgbClr val="56C02B"/>
              </a:solidFill>
              <a:latin typeface="Montserrat SemiBold"/>
              <a:ea typeface="Montserrat SemiBold"/>
              <a:cs typeface="Montserrat SemiBold"/>
              <a:sym typeface="Montserrat SemiBold"/>
            </a:endParaRPr>
          </a:p>
        </p:txBody>
      </p:sp>
      <p:sp>
        <p:nvSpPr>
          <p:cNvPr id="415" name="Google Shape;415;p41"/>
          <p:cNvSpPr/>
          <p:nvPr/>
        </p:nvSpPr>
        <p:spPr>
          <a:xfrm>
            <a:off x="6766800" y="0"/>
            <a:ext cx="2377200" cy="2733600"/>
          </a:xfrm>
          <a:prstGeom prst="rect">
            <a:avLst/>
          </a:prstGeom>
          <a:solidFill>
            <a:srgbClr val="56C02B"/>
          </a:solidFill>
          <a:ln cap="flat" cmpd="sng" w="9525">
            <a:solidFill>
              <a:srgbClr val="56C02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6" name="Google Shape;416;p41" title="TheGlobalGoals_Icons_Color_Goal_15.png"/>
          <p:cNvPicPr preferRelativeResize="0"/>
          <p:nvPr/>
        </p:nvPicPr>
        <p:blipFill rotWithShape="1">
          <a:blip r:embed="rId3">
            <a:alphaModFix/>
          </a:blip>
          <a:srcRect b="0" l="0" r="0" t="0"/>
          <a:stretch/>
        </p:blipFill>
        <p:spPr>
          <a:xfrm>
            <a:off x="7049350" y="453775"/>
            <a:ext cx="1812075" cy="1812075"/>
          </a:xfrm>
          <a:prstGeom prst="rect">
            <a:avLst/>
          </a:prstGeom>
          <a:noFill/>
          <a:ln>
            <a:noFill/>
          </a:ln>
        </p:spPr>
      </p:pic>
      <p:cxnSp>
        <p:nvCxnSpPr>
          <p:cNvPr id="417" name="Google Shape;417;p41"/>
          <p:cNvCxnSpPr/>
          <p:nvPr/>
        </p:nvCxnSpPr>
        <p:spPr>
          <a:xfrm flipH="1" rot="10800000">
            <a:off x="285750" y="924850"/>
            <a:ext cx="5870100" cy="2400"/>
          </a:xfrm>
          <a:prstGeom prst="straightConnector1">
            <a:avLst/>
          </a:prstGeom>
          <a:noFill/>
          <a:ln cap="flat" cmpd="sng" w="9525">
            <a:solidFill>
              <a:srgbClr val="56C02B"/>
            </a:solidFill>
            <a:prstDash val="solid"/>
            <a:round/>
            <a:headEnd len="med" w="med" type="none"/>
            <a:tailEnd len="med" w="med" type="none"/>
          </a:ln>
        </p:spPr>
      </p:cxnSp>
      <p:cxnSp>
        <p:nvCxnSpPr>
          <p:cNvPr id="418" name="Google Shape;418;p41"/>
          <p:cNvCxnSpPr/>
          <p:nvPr/>
        </p:nvCxnSpPr>
        <p:spPr>
          <a:xfrm>
            <a:off x="3276600" y="1095375"/>
            <a:ext cx="9000" cy="3744600"/>
          </a:xfrm>
          <a:prstGeom prst="straightConnector1">
            <a:avLst/>
          </a:prstGeom>
          <a:noFill/>
          <a:ln cap="flat" cmpd="sng" w="9525">
            <a:solidFill>
              <a:srgbClr val="56C02B"/>
            </a:solidFill>
            <a:prstDash val="solid"/>
            <a:round/>
            <a:headEnd len="med" w="med" type="none"/>
            <a:tailEnd len="med" w="med" type="none"/>
          </a:ln>
        </p:spPr>
      </p:cxnSp>
      <p:sp>
        <p:nvSpPr>
          <p:cNvPr id="419" name="Google Shape;419;p41"/>
          <p:cNvSpPr/>
          <p:nvPr/>
        </p:nvSpPr>
        <p:spPr>
          <a:xfrm>
            <a:off x="3409350" y="3765975"/>
            <a:ext cx="3000000" cy="1074000"/>
          </a:xfrm>
          <a:prstGeom prst="rect">
            <a:avLst/>
          </a:prstGeom>
          <a:solidFill>
            <a:srgbClr val="D9EAD3"/>
          </a:solidFill>
          <a:ln cap="flat" cmpd="sng" w="9525">
            <a:solidFill>
              <a:srgbClr val="D9EA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420" name="Google Shape;420;p41"/>
          <p:cNvSpPr txBox="1"/>
          <p:nvPr/>
        </p:nvSpPr>
        <p:spPr>
          <a:xfrm>
            <a:off x="3409350" y="3765975"/>
            <a:ext cx="393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What protects biodiversity!</a:t>
            </a:r>
            <a:endParaRPr sz="1000">
              <a:solidFill>
                <a:schemeClr val="dk1"/>
              </a:solidFill>
              <a:latin typeface="Montserrat Medium"/>
              <a:ea typeface="Montserrat Medium"/>
              <a:cs typeface="Montserrat Medium"/>
              <a:sym typeface="Montserrat Medium"/>
            </a:endParaRPr>
          </a:p>
        </p:txBody>
      </p:sp>
      <p:sp>
        <p:nvSpPr>
          <p:cNvPr id="421" name="Google Shape;421;p41"/>
          <p:cNvSpPr txBox="1"/>
          <p:nvPr/>
        </p:nvSpPr>
        <p:spPr>
          <a:xfrm>
            <a:off x="3409350" y="4051875"/>
            <a:ext cx="2746500" cy="6642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56C02B"/>
                </a:solidFill>
                <a:latin typeface="Montserrat SemiBold"/>
                <a:ea typeface="Montserrat SemiBold"/>
                <a:cs typeface="Montserrat SemiBold"/>
                <a:sym typeface="Montserrat SemiBold"/>
                <a:hlinkClick r:id="rId4">
                  <a:extLst>
                    <a:ext uri="{A12FA001-AC4F-418D-AE19-62706E023703}">
                      <ahyp:hlinkClr val="tx"/>
                    </a:ext>
                  </a:extLst>
                </a:hlinkClick>
              </a:rPr>
              <a:t>Life on land: progress, outcomes and future directions to achieve the targets of SDG 15</a:t>
            </a:r>
            <a:endParaRPr sz="700">
              <a:solidFill>
                <a:srgbClr val="56C02B"/>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56C02B"/>
                </a:solidFill>
                <a:latin typeface="Montserrat SemiBold"/>
                <a:ea typeface="Montserrat SemiBold"/>
                <a:cs typeface="Montserrat SemiBold"/>
                <a:sym typeface="Montserrat SemiBold"/>
                <a:hlinkClick r:id="rId5">
                  <a:extLst>
                    <a:ext uri="{A12FA001-AC4F-418D-AE19-62706E023703}">
                      <ahyp:hlinkClr val="tx"/>
                    </a:ext>
                  </a:extLst>
                </a:hlinkClick>
              </a:rPr>
              <a:t>Preserving biodiversity by protecting forests</a:t>
            </a:r>
            <a:endParaRPr sz="700">
              <a:solidFill>
                <a:srgbClr val="56C02B"/>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56C02B"/>
                </a:solidFill>
                <a:latin typeface="Montserrat SemiBold"/>
                <a:ea typeface="Montserrat SemiBold"/>
                <a:cs typeface="Montserrat SemiBold"/>
                <a:sym typeface="Montserrat SemiBold"/>
                <a:hlinkClick r:id="rId6">
                  <a:extLst>
                    <a:ext uri="{A12FA001-AC4F-418D-AE19-62706E023703}">
                      <ahyp:hlinkClr val="tx"/>
                    </a:ext>
                  </a:extLst>
                </a:hlinkClick>
              </a:rPr>
              <a:t>SDG 15 goals off track: 'Life on land' under threat</a:t>
            </a:r>
            <a:endParaRPr sz="700">
              <a:solidFill>
                <a:srgbClr val="56C02B"/>
              </a:solidFill>
              <a:latin typeface="Montserrat SemiBold"/>
              <a:ea typeface="Montserrat SemiBold"/>
              <a:cs typeface="Montserrat SemiBold"/>
              <a:sym typeface="Montserrat SemiBold"/>
            </a:endParaRPr>
          </a:p>
        </p:txBody>
      </p:sp>
      <p:sp>
        <p:nvSpPr>
          <p:cNvPr id="422" name="Google Shape;422;p41"/>
          <p:cNvSpPr txBox="1"/>
          <p:nvPr/>
        </p:nvSpPr>
        <p:spPr>
          <a:xfrm>
            <a:off x="285600" y="9248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56C02B"/>
                </a:solidFill>
                <a:latin typeface="Montserrat SemiBold"/>
                <a:ea typeface="Montserrat SemiBold"/>
                <a:cs typeface="Montserrat SemiBold"/>
                <a:sym typeface="Montserrat SemiBold"/>
              </a:rPr>
              <a:t>Ecosystems Are Infrastructure</a:t>
            </a:r>
            <a:endParaRPr sz="1300">
              <a:solidFill>
                <a:srgbClr val="56C02B"/>
              </a:solidFill>
              <a:latin typeface="Montserrat SemiBold"/>
              <a:ea typeface="Montserrat SemiBold"/>
              <a:cs typeface="Montserrat SemiBold"/>
              <a:sym typeface="Montserrat SemiBold"/>
            </a:endParaRPr>
          </a:p>
        </p:txBody>
      </p:sp>
      <p:cxnSp>
        <p:nvCxnSpPr>
          <p:cNvPr id="423" name="Google Shape;423;p41"/>
          <p:cNvCxnSpPr/>
          <p:nvPr/>
        </p:nvCxnSpPr>
        <p:spPr>
          <a:xfrm>
            <a:off x="285589" y="3281035"/>
            <a:ext cx="2845500" cy="0"/>
          </a:xfrm>
          <a:prstGeom prst="straightConnector1">
            <a:avLst/>
          </a:prstGeom>
          <a:noFill/>
          <a:ln cap="flat" cmpd="sng" w="9525">
            <a:solidFill>
              <a:srgbClr val="56C02B"/>
            </a:solidFill>
            <a:prstDash val="solid"/>
            <a:round/>
            <a:headEnd len="med" w="med" type="none"/>
            <a:tailEnd len="med" w="med" type="none"/>
          </a:ln>
        </p:spPr>
      </p:cxnSp>
      <p:sp>
        <p:nvSpPr>
          <p:cNvPr id="424" name="Google Shape;424;p41"/>
          <p:cNvSpPr txBox="1"/>
          <p:nvPr/>
        </p:nvSpPr>
        <p:spPr>
          <a:xfrm>
            <a:off x="285750" y="219250"/>
            <a:ext cx="47970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56C02B"/>
                </a:solidFill>
                <a:latin typeface="Montserrat"/>
                <a:ea typeface="Montserrat"/>
                <a:cs typeface="Montserrat"/>
                <a:sym typeface="Montserrat"/>
              </a:rPr>
              <a:t>Land systems sustain life when they are managed, not exhausted!</a:t>
            </a:r>
            <a:endParaRPr b="1" sz="1700">
              <a:solidFill>
                <a:srgbClr val="56C02B"/>
              </a:solidFill>
              <a:latin typeface="Montserrat"/>
              <a:ea typeface="Montserrat"/>
              <a:cs typeface="Montserrat"/>
              <a:sym typeface="Montserrat"/>
            </a:endParaRPr>
          </a:p>
        </p:txBody>
      </p:sp>
      <p:sp>
        <p:nvSpPr>
          <p:cNvPr id="425" name="Google Shape;425;p41"/>
          <p:cNvSpPr txBox="1"/>
          <p:nvPr/>
        </p:nvSpPr>
        <p:spPr>
          <a:xfrm>
            <a:off x="3388650" y="1181113"/>
            <a:ext cx="3041400" cy="2679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Land systems degrade when pressures accumulate over time.</a:t>
            </a:r>
            <a:endParaRPr sz="1000">
              <a:latin typeface="Montserrat Medium"/>
              <a:ea typeface="Montserrat Medium"/>
              <a:cs typeface="Montserrat Medium"/>
              <a:sym typeface="Montserrat Medium"/>
            </a:endParaRPr>
          </a:p>
          <a:p>
            <a:pPr indent="0" lvl="0" marL="0" rtl="0" algn="l">
              <a:lnSpc>
                <a:spcPct val="115000"/>
              </a:lnSpc>
              <a:spcBef>
                <a:spcPts val="1200"/>
              </a:spcBef>
              <a:spcAft>
                <a:spcPts val="0"/>
              </a:spcAft>
              <a:buNone/>
            </a:pPr>
            <a:r>
              <a:rPr lang="en" sz="1000">
                <a:latin typeface="Montserrat Medium"/>
                <a:ea typeface="Montserrat Medium"/>
                <a:cs typeface="Montserrat Medium"/>
                <a:sym typeface="Montserrat Medium"/>
              </a:rPr>
              <a:t>Key risks include:</a:t>
            </a:r>
            <a:endParaRPr sz="1000">
              <a:latin typeface="Montserrat Medium"/>
              <a:ea typeface="Montserrat Medium"/>
              <a:cs typeface="Montserrat Medium"/>
              <a:sym typeface="Montserrat Medium"/>
            </a:endParaRPr>
          </a:p>
          <a:p>
            <a:pPr indent="-127000" lvl="0" marL="171450" rtl="0" algn="l">
              <a:lnSpc>
                <a:spcPct val="115000"/>
              </a:lnSpc>
              <a:spcBef>
                <a:spcPts val="0"/>
              </a:spcBef>
              <a:spcAft>
                <a:spcPts val="0"/>
              </a:spcAft>
              <a:buClr>
                <a:schemeClr val="dk1"/>
              </a:buClr>
              <a:buSzPts val="1100"/>
              <a:buFont typeface="Montserrat SemiBold"/>
              <a:buChar char="●"/>
            </a:pPr>
            <a:r>
              <a:rPr lang="en" sz="1000">
                <a:solidFill>
                  <a:srgbClr val="56C02B"/>
                </a:solidFill>
                <a:latin typeface="Montserrat SemiBold"/>
                <a:ea typeface="Montserrat SemiBold"/>
                <a:cs typeface="Montserrat SemiBold"/>
                <a:sym typeface="Montserrat SemiBold"/>
              </a:rPr>
              <a:t>Deforestation and land conversion</a:t>
            </a:r>
            <a:endParaRPr sz="1000">
              <a:solidFill>
                <a:srgbClr val="56C02B"/>
              </a:solidFill>
              <a:latin typeface="Montserrat SemiBold"/>
              <a:ea typeface="Montserrat SemiBold"/>
              <a:cs typeface="Montserrat SemiBold"/>
              <a:sym typeface="Montserrat SemiBold"/>
            </a:endParaRPr>
          </a:p>
          <a:p>
            <a:pPr indent="-127000" lvl="0" marL="171450" rtl="0" algn="l">
              <a:lnSpc>
                <a:spcPct val="115000"/>
              </a:lnSpc>
              <a:spcBef>
                <a:spcPts val="0"/>
              </a:spcBef>
              <a:spcAft>
                <a:spcPts val="0"/>
              </a:spcAft>
              <a:buClr>
                <a:schemeClr val="dk1"/>
              </a:buClr>
              <a:buSzPts val="1100"/>
              <a:buFont typeface="Montserrat SemiBold"/>
              <a:buChar char="●"/>
            </a:pPr>
            <a:r>
              <a:rPr lang="en" sz="1000">
                <a:solidFill>
                  <a:srgbClr val="56C02B"/>
                </a:solidFill>
                <a:latin typeface="Montserrat SemiBold"/>
                <a:ea typeface="Montserrat SemiBold"/>
                <a:cs typeface="Montserrat SemiBold"/>
                <a:sym typeface="Montserrat SemiBold"/>
              </a:rPr>
              <a:t>Soil erosion and desertification</a:t>
            </a:r>
            <a:endParaRPr sz="1000">
              <a:solidFill>
                <a:srgbClr val="56C02B"/>
              </a:solidFill>
              <a:latin typeface="Montserrat SemiBold"/>
              <a:ea typeface="Montserrat SemiBold"/>
              <a:cs typeface="Montserrat SemiBold"/>
              <a:sym typeface="Montserrat SemiBold"/>
            </a:endParaRPr>
          </a:p>
          <a:p>
            <a:pPr indent="-127000" lvl="0" marL="171450" rtl="0" algn="l">
              <a:lnSpc>
                <a:spcPct val="115000"/>
              </a:lnSpc>
              <a:spcBef>
                <a:spcPts val="0"/>
              </a:spcBef>
              <a:spcAft>
                <a:spcPts val="0"/>
              </a:spcAft>
              <a:buClr>
                <a:schemeClr val="dk1"/>
              </a:buClr>
              <a:buSzPts val="1100"/>
              <a:buFont typeface="Montserrat SemiBold"/>
              <a:buChar char="●"/>
            </a:pPr>
            <a:r>
              <a:rPr lang="en" sz="1000">
                <a:solidFill>
                  <a:srgbClr val="56C02B"/>
                </a:solidFill>
                <a:latin typeface="Montserrat SemiBold"/>
                <a:ea typeface="Montserrat SemiBold"/>
                <a:cs typeface="Montserrat SemiBold"/>
                <a:sym typeface="Montserrat SemiBold"/>
              </a:rPr>
              <a:t>Habitat loss and species decline</a:t>
            </a:r>
            <a:endParaRPr sz="1000">
              <a:solidFill>
                <a:srgbClr val="56C02B"/>
              </a:solidFill>
              <a:latin typeface="Montserrat SemiBold"/>
              <a:ea typeface="Montserrat SemiBold"/>
              <a:cs typeface="Montserrat SemiBold"/>
              <a:sym typeface="Montserrat SemiBold"/>
            </a:endParaRPr>
          </a:p>
          <a:p>
            <a:pPr indent="-127000" lvl="0" marL="171450" rtl="0" algn="l">
              <a:lnSpc>
                <a:spcPct val="115000"/>
              </a:lnSpc>
              <a:spcBef>
                <a:spcPts val="0"/>
              </a:spcBef>
              <a:spcAft>
                <a:spcPts val="0"/>
              </a:spcAft>
              <a:buClr>
                <a:schemeClr val="dk1"/>
              </a:buClr>
              <a:buSzPts val="1100"/>
              <a:buFont typeface="Montserrat SemiBold"/>
              <a:buChar char="●"/>
            </a:pPr>
            <a:r>
              <a:rPr lang="en" sz="1000">
                <a:solidFill>
                  <a:srgbClr val="56C02B"/>
                </a:solidFill>
                <a:latin typeface="Montserrat SemiBold"/>
                <a:ea typeface="Montserrat SemiBold"/>
                <a:cs typeface="Montserrat SemiBold"/>
                <a:sym typeface="Montserrat SemiBold"/>
              </a:rPr>
              <a:t>Invasive species disrupting balance</a:t>
            </a:r>
            <a:endParaRPr sz="1000">
              <a:solidFill>
                <a:srgbClr val="56C02B"/>
              </a:solidFill>
              <a:latin typeface="Montserrat SemiBold"/>
              <a:ea typeface="Montserrat SemiBold"/>
              <a:cs typeface="Montserrat SemiBold"/>
              <a:sym typeface="Montserrat SemiBold"/>
            </a:endParaRPr>
          </a:p>
          <a:p>
            <a:pPr indent="0" lvl="0" marL="0" rtl="0" algn="l">
              <a:lnSpc>
                <a:spcPct val="100000"/>
              </a:lnSpc>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Once thresholds are crossed, recovery slows significantly.</a:t>
            </a:r>
            <a:endParaRPr sz="1000">
              <a:latin typeface="Montserrat Medium"/>
              <a:ea typeface="Montserrat Medium"/>
              <a:cs typeface="Montserrat Medium"/>
              <a:sym typeface="Montserrat Medium"/>
            </a:endParaRPr>
          </a:p>
          <a:p>
            <a:pPr indent="0" lvl="0" marL="0" rtl="0" algn="l">
              <a:lnSpc>
                <a:spcPct val="100000"/>
              </a:lnSpc>
              <a:spcBef>
                <a:spcPts val="1200"/>
              </a:spcBef>
              <a:spcAft>
                <a:spcPts val="1200"/>
              </a:spcAft>
              <a:buNone/>
            </a:pPr>
            <a:r>
              <a:rPr lang="en" sz="1000">
                <a:latin typeface="Montserrat Medium"/>
                <a:ea typeface="Montserrat Medium"/>
                <a:cs typeface="Montserrat Medium"/>
                <a:sym typeface="Montserrat Medium"/>
              </a:rPr>
              <a:t>Science-based land use, protected areas, and restoration planning reduce long-term loss.</a:t>
            </a:r>
            <a:endParaRPr sz="1000">
              <a:latin typeface="Montserrat Medium"/>
              <a:ea typeface="Montserrat Medium"/>
              <a:cs typeface="Montserrat Medium"/>
              <a:sym typeface="Montserrat Medium"/>
            </a:endParaRPr>
          </a:p>
        </p:txBody>
      </p:sp>
      <p:sp>
        <p:nvSpPr>
          <p:cNvPr id="426" name="Google Shape;426;p41"/>
          <p:cNvSpPr txBox="1"/>
          <p:nvPr/>
        </p:nvSpPr>
        <p:spPr>
          <a:xfrm>
            <a:off x="285600" y="3765975"/>
            <a:ext cx="3000000" cy="1108200"/>
          </a:xfrm>
          <a:prstGeom prst="rect">
            <a:avLst/>
          </a:prstGeom>
          <a:noFill/>
          <a:ln>
            <a:noFill/>
          </a:ln>
        </p:spPr>
        <p:txBody>
          <a:bodyPr anchorCtr="0" anchor="t" bIns="91425" lIns="91425" spcFirstLastPara="1" rIns="91425" wrap="square" tIns="91425">
            <a:spAutoFit/>
          </a:bodyPr>
          <a:lstStyle/>
          <a:p>
            <a:pPr indent="-120650" lvl="0" marL="171450" rtl="0" algn="l">
              <a:spcBef>
                <a:spcPts val="0"/>
              </a:spcBef>
              <a:spcAft>
                <a:spcPts val="0"/>
              </a:spcAft>
              <a:buClr>
                <a:schemeClr val="dk1"/>
              </a:buClr>
              <a:buSzPts val="1000"/>
              <a:buFont typeface="Montserrat SemiBold"/>
              <a:buChar char="●"/>
            </a:pPr>
            <a:r>
              <a:rPr lang="en" sz="1000">
                <a:solidFill>
                  <a:srgbClr val="56C02B"/>
                </a:solidFill>
                <a:latin typeface="Montserrat SemiBold"/>
                <a:ea typeface="Montserrat SemiBold"/>
                <a:cs typeface="Montserrat SemiBold"/>
                <a:sym typeface="Montserrat SemiBold"/>
              </a:rPr>
              <a:t>Planning and enforcement determine protection</a:t>
            </a:r>
            <a:endParaRPr sz="1000">
              <a:solidFill>
                <a:srgbClr val="56C02B"/>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SemiBold"/>
              <a:buChar char="●"/>
            </a:pPr>
            <a:r>
              <a:rPr lang="en" sz="1000">
                <a:solidFill>
                  <a:srgbClr val="56C02B"/>
                </a:solidFill>
                <a:latin typeface="Montserrat SemiBold"/>
                <a:ea typeface="Montserrat SemiBold"/>
                <a:cs typeface="Montserrat SemiBold"/>
                <a:sym typeface="Montserrat SemiBold"/>
              </a:rPr>
              <a:t>Financing enables conservation and restoration</a:t>
            </a:r>
            <a:endParaRPr sz="1000">
              <a:solidFill>
                <a:srgbClr val="56C02B"/>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SemiBold"/>
              <a:buChar char="●"/>
            </a:pPr>
            <a:r>
              <a:rPr lang="en" sz="1000">
                <a:solidFill>
                  <a:srgbClr val="56C02B"/>
                </a:solidFill>
                <a:latin typeface="Montserrat SemiBold"/>
                <a:ea typeface="Montserrat SemiBold"/>
                <a:cs typeface="Montserrat SemiBold"/>
                <a:sym typeface="Montserrat SemiBold"/>
              </a:rPr>
              <a:t>Local livelihoods strengthen when incentives align</a:t>
            </a:r>
            <a:endParaRPr sz="1000">
              <a:solidFill>
                <a:srgbClr val="56C02B"/>
              </a:solidFill>
              <a:latin typeface="Montserrat SemiBold"/>
              <a:ea typeface="Montserrat SemiBold"/>
              <a:cs typeface="Montserrat SemiBold"/>
              <a:sym typeface="Montserrat SemiBold"/>
            </a:endParaRPr>
          </a:p>
        </p:txBody>
      </p:sp>
      <p:pic>
        <p:nvPicPr>
          <p:cNvPr id="427" name="Google Shape;427;p41" title="dg6p_kn8z_221006.jpg"/>
          <p:cNvPicPr preferRelativeResize="0"/>
          <p:nvPr/>
        </p:nvPicPr>
        <p:blipFill>
          <a:blip r:embed="rId7">
            <a:alphaModFix/>
          </a:blip>
          <a:stretch>
            <a:fillRect/>
          </a:stretch>
        </p:blipFill>
        <p:spPr>
          <a:xfrm>
            <a:off x="6728988" y="2956700"/>
            <a:ext cx="2377201" cy="2186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nvSpPr>
        <p:spPr>
          <a:xfrm>
            <a:off x="168933" y="1173963"/>
            <a:ext cx="4488900" cy="18708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 sz="1100">
                <a:solidFill>
                  <a:schemeClr val="dk1"/>
                </a:solidFill>
                <a:latin typeface="Montserrat"/>
                <a:ea typeface="Montserrat"/>
                <a:cs typeface="Montserrat"/>
                <a:sym typeface="Montserrat"/>
              </a:rPr>
              <a:t>🔬 Science (Natural &amp; Applied Sciences)</a:t>
            </a:r>
            <a:endParaRPr b="1" sz="1100">
              <a:solidFill>
                <a:schemeClr val="dk1"/>
              </a:solidFill>
              <a:latin typeface="Montserrat"/>
              <a:ea typeface="Montserrat"/>
              <a:cs typeface="Montserrat"/>
              <a:sym typeface="Montserrat"/>
            </a:endParaRPr>
          </a:p>
          <a:p>
            <a:pPr indent="-127000" lvl="0" marL="342900" rtl="0" algn="l">
              <a:lnSpc>
                <a:spcPct val="115000"/>
              </a:lnSpc>
              <a:spcBef>
                <a:spcPts val="1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Provides data-driven understanding of climate and ecosystems</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Drives innovation through research and discovery</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lnSpc>
                <a:spcPct val="115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Informs evidence-based solutions and sustainable practices</a:t>
            </a:r>
            <a:endParaRPr sz="1100">
              <a:solidFill>
                <a:schemeClr val="dk1"/>
              </a:solidFill>
              <a:latin typeface="Montserrat"/>
              <a:ea typeface="Montserrat"/>
              <a:cs typeface="Montserrat"/>
              <a:sym typeface="Montserrat"/>
            </a:endParaRPr>
          </a:p>
        </p:txBody>
      </p:sp>
      <p:sp>
        <p:nvSpPr>
          <p:cNvPr id="68" name="Google Shape;68;p15"/>
          <p:cNvSpPr txBox="1"/>
          <p:nvPr/>
        </p:nvSpPr>
        <p:spPr>
          <a:xfrm>
            <a:off x="4787667" y="1183230"/>
            <a:ext cx="4187400" cy="1862400"/>
          </a:xfrm>
          <a:prstGeom prst="rect">
            <a:avLst/>
          </a:prstGeom>
          <a:solidFill>
            <a:srgbClr val="FCE5CD"/>
          </a:solid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b="1" lang="en" sz="1100">
                <a:solidFill>
                  <a:schemeClr val="dk1"/>
                </a:solidFill>
                <a:latin typeface="Montserrat"/>
                <a:ea typeface="Montserrat"/>
                <a:cs typeface="Montserrat"/>
                <a:sym typeface="Montserrat"/>
              </a:rPr>
              <a:t>⚙️ Engineering</a:t>
            </a:r>
            <a:endParaRPr b="1" sz="1100">
              <a:solidFill>
                <a:schemeClr val="dk1"/>
              </a:solidFill>
              <a:latin typeface="Montserrat"/>
              <a:ea typeface="Montserrat"/>
              <a:cs typeface="Montserrat"/>
              <a:sym typeface="Montserrat"/>
            </a:endParaRPr>
          </a:p>
          <a:p>
            <a:pPr indent="-127000" lvl="0" marL="342900" rtl="0" algn="l">
              <a:lnSpc>
                <a:spcPct val="100000"/>
              </a:lnSpc>
              <a:spcBef>
                <a:spcPts val="1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Develops energy-efficient systems and infrastructure</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lnSpc>
                <a:spcPct val="100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Enables renewable energy, green manufacturing, and smart technologies</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lnSpc>
                <a:spcPct val="100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Ensures safety, durability, and responsible resource use</a:t>
            </a:r>
            <a:endParaRPr>
              <a:latin typeface="Montserrat"/>
              <a:ea typeface="Montserrat"/>
              <a:cs typeface="Montserrat"/>
              <a:sym typeface="Montserrat"/>
            </a:endParaRPr>
          </a:p>
        </p:txBody>
      </p:sp>
      <p:sp>
        <p:nvSpPr>
          <p:cNvPr id="69" name="Google Shape;69;p15"/>
          <p:cNvSpPr txBox="1"/>
          <p:nvPr/>
        </p:nvSpPr>
        <p:spPr>
          <a:xfrm>
            <a:off x="4787667" y="3170046"/>
            <a:ext cx="4187400" cy="1806000"/>
          </a:xfrm>
          <a:prstGeom prst="rect">
            <a:avLst/>
          </a:prstGeom>
          <a:solidFill>
            <a:srgbClr val="EAD1DC"/>
          </a:solid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b="1" lang="en" sz="1100">
                <a:solidFill>
                  <a:schemeClr val="dk1"/>
                </a:solidFill>
                <a:latin typeface="Montserrat"/>
                <a:ea typeface="Montserrat"/>
                <a:cs typeface="Montserrat"/>
                <a:sym typeface="Montserrat"/>
              </a:rPr>
              <a:t>🎨 Design (Product, UX, Architecture, Media)</a:t>
            </a:r>
            <a:endParaRPr b="1" sz="1100">
              <a:solidFill>
                <a:schemeClr val="dk1"/>
              </a:solidFill>
              <a:latin typeface="Montserrat"/>
              <a:ea typeface="Montserrat"/>
              <a:cs typeface="Montserrat"/>
              <a:sym typeface="Montserrat"/>
            </a:endParaRPr>
          </a:p>
          <a:p>
            <a:pPr indent="-127000" lvl="0" marL="342900" rtl="0" algn="l">
              <a:lnSpc>
                <a:spcPct val="100000"/>
              </a:lnSpc>
              <a:spcBef>
                <a:spcPts val="1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Shapes sustainable user behavior and consumption patterns</a:t>
            </a:r>
            <a:endParaRPr sz="1100">
              <a:solidFill>
                <a:schemeClr val="dk1"/>
              </a:solidFill>
              <a:latin typeface="Montserrat"/>
              <a:ea typeface="Montserrat"/>
              <a:cs typeface="Montserrat"/>
              <a:sym typeface="Montserrat"/>
            </a:endParaRPr>
          </a:p>
          <a:p>
            <a:pPr indent="-127000" lvl="0" marL="342900" rtl="0" algn="l">
              <a:lnSpc>
                <a:spcPct val="100000"/>
              </a:lnSpc>
              <a:spcBef>
                <a:spcPts val="10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Promotes circular design, minimal waste, and inclusive solutions</a:t>
            </a:r>
            <a:endParaRPr sz="1100">
              <a:solidFill>
                <a:schemeClr val="dk1"/>
              </a:solidFill>
              <a:latin typeface="Montserrat"/>
              <a:ea typeface="Montserrat"/>
              <a:cs typeface="Montserrat"/>
              <a:sym typeface="Montserrat"/>
            </a:endParaRPr>
          </a:p>
          <a:p>
            <a:pPr indent="-127000" lvl="0" marL="342900" rtl="0" algn="l">
              <a:lnSpc>
                <a:spcPct val="100000"/>
              </a:lnSpc>
              <a:spcBef>
                <a:spcPts val="1200"/>
              </a:spcBef>
              <a:spcAft>
                <a:spcPts val="1000"/>
              </a:spcAft>
              <a:buClr>
                <a:schemeClr val="dk1"/>
              </a:buClr>
              <a:buSzPts val="1100"/>
              <a:buFont typeface="Montserrat"/>
              <a:buChar char="●"/>
            </a:pPr>
            <a:r>
              <a:rPr lang="en" sz="1100">
                <a:solidFill>
                  <a:schemeClr val="dk1"/>
                </a:solidFill>
                <a:latin typeface="Montserrat"/>
                <a:ea typeface="Montserrat"/>
                <a:cs typeface="Montserrat"/>
                <a:sym typeface="Montserrat"/>
              </a:rPr>
              <a:t>Influences long-term environmental and social impact through sustainable choices</a:t>
            </a:r>
            <a:endParaRPr sz="300">
              <a:solidFill>
                <a:schemeClr val="dk1"/>
              </a:solidFill>
              <a:latin typeface="Montserrat"/>
              <a:ea typeface="Montserrat"/>
              <a:cs typeface="Montserrat"/>
              <a:sym typeface="Montserrat"/>
            </a:endParaRPr>
          </a:p>
        </p:txBody>
      </p:sp>
      <p:sp>
        <p:nvSpPr>
          <p:cNvPr id="70" name="Google Shape;70;p15"/>
          <p:cNvSpPr txBox="1"/>
          <p:nvPr/>
        </p:nvSpPr>
        <p:spPr>
          <a:xfrm>
            <a:off x="168933" y="3160778"/>
            <a:ext cx="4488900" cy="18162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b="1" lang="en" sz="1100">
                <a:solidFill>
                  <a:schemeClr val="dk1"/>
                </a:solidFill>
                <a:latin typeface="Montserrat"/>
                <a:ea typeface="Montserrat"/>
                <a:cs typeface="Montserrat"/>
                <a:sym typeface="Montserrat"/>
              </a:rPr>
              <a:t>📚 Liberal Arts (Humanities, Social Sciences, Policy, . . .)</a:t>
            </a:r>
            <a:endParaRPr b="1" sz="1100">
              <a:solidFill>
                <a:schemeClr val="dk1"/>
              </a:solidFill>
              <a:latin typeface="Montserrat"/>
              <a:ea typeface="Montserrat"/>
              <a:cs typeface="Montserrat"/>
              <a:sym typeface="Montserrat"/>
            </a:endParaRPr>
          </a:p>
          <a:p>
            <a:pPr indent="-127000" lvl="0" marL="342900" rtl="0" algn="l">
              <a:lnSpc>
                <a:spcPct val="100000"/>
              </a:lnSpc>
              <a:spcBef>
                <a:spcPts val="12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Guides ethical decision-making and social responsibility</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lnSpc>
                <a:spcPct val="100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Shapes public awareness, culture, and sustainable policies</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lnSpc>
                <a:spcPct val="100000"/>
              </a:lnSpc>
              <a:spcBef>
                <a:spcPts val="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Ensures equity, justice, and human-centered development</a:t>
            </a:r>
            <a:br>
              <a:rPr lang="en" sz="1100">
                <a:solidFill>
                  <a:schemeClr val="dk1"/>
                </a:solidFill>
                <a:latin typeface="Montserrat"/>
                <a:ea typeface="Montserrat"/>
                <a:cs typeface="Montserrat"/>
                <a:sym typeface="Montserrat"/>
              </a:rPr>
            </a:br>
            <a:endParaRPr sz="800">
              <a:latin typeface="Montserrat"/>
              <a:ea typeface="Montserrat"/>
              <a:cs typeface="Montserrat"/>
              <a:sym typeface="Montserrat"/>
            </a:endParaRPr>
          </a:p>
        </p:txBody>
      </p:sp>
      <p:sp>
        <p:nvSpPr>
          <p:cNvPr id="71" name="Google Shape;71;p15"/>
          <p:cNvSpPr txBox="1"/>
          <p:nvPr>
            <p:ph type="ctrTitle"/>
          </p:nvPr>
        </p:nvSpPr>
        <p:spPr>
          <a:xfrm>
            <a:off x="176100" y="68025"/>
            <a:ext cx="8520600" cy="491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1900">
                <a:latin typeface="Montserrat"/>
                <a:ea typeface="Montserrat"/>
                <a:cs typeface="Montserrat"/>
                <a:sym typeface="Montserrat"/>
              </a:rPr>
              <a:t>Why we need </a:t>
            </a:r>
            <a:r>
              <a:rPr b="1" lang="en" sz="1900">
                <a:latin typeface="Montserrat"/>
                <a:ea typeface="Montserrat"/>
                <a:cs typeface="Montserrat"/>
                <a:sym typeface="Montserrat"/>
              </a:rPr>
              <a:t>sustainability education in any university?</a:t>
            </a:r>
            <a:endParaRPr b="1" sz="1900">
              <a:latin typeface="Montserrat"/>
              <a:ea typeface="Montserrat"/>
              <a:cs typeface="Montserrat"/>
              <a:sym typeface="Montserrat"/>
            </a:endParaRPr>
          </a:p>
        </p:txBody>
      </p:sp>
      <p:sp>
        <p:nvSpPr>
          <p:cNvPr id="72" name="Google Shape;72;p15"/>
          <p:cNvSpPr txBox="1"/>
          <p:nvPr>
            <p:ph type="ctrTitle"/>
          </p:nvPr>
        </p:nvSpPr>
        <p:spPr>
          <a:xfrm>
            <a:off x="169950" y="620995"/>
            <a:ext cx="8804100" cy="491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1410">
                <a:solidFill>
                  <a:srgbClr val="434343"/>
                </a:solidFill>
                <a:latin typeface="Montserrat"/>
                <a:ea typeface="Montserrat"/>
                <a:cs typeface="Montserrat"/>
                <a:sym typeface="Montserrat"/>
              </a:rPr>
              <a:t>Making a </a:t>
            </a:r>
            <a:r>
              <a:rPr b="1" lang="en" sz="1410">
                <a:solidFill>
                  <a:srgbClr val="434343"/>
                </a:solidFill>
                <a:latin typeface="Montserrat"/>
                <a:ea typeface="Montserrat"/>
                <a:cs typeface="Montserrat"/>
                <a:sym typeface="Montserrat"/>
              </a:rPr>
              <a:t>sustainable</a:t>
            </a:r>
            <a:r>
              <a:rPr b="1" lang="en" sz="1410">
                <a:solidFill>
                  <a:srgbClr val="434343"/>
                </a:solidFill>
                <a:latin typeface="Montserrat"/>
                <a:ea typeface="Montserrat"/>
                <a:cs typeface="Montserrat"/>
                <a:sym typeface="Montserrat"/>
              </a:rPr>
              <a:t> world would require all of us to</a:t>
            </a:r>
            <a:r>
              <a:rPr b="1" lang="en" sz="1410">
                <a:solidFill>
                  <a:srgbClr val="38761D"/>
                </a:solidFill>
                <a:latin typeface="Montserrat"/>
                <a:ea typeface="Montserrat"/>
                <a:cs typeface="Montserrat"/>
                <a:sym typeface="Montserrat"/>
              </a:rPr>
              <a:t> </a:t>
            </a:r>
            <a:r>
              <a:rPr b="1" lang="en" sz="1410">
                <a:solidFill>
                  <a:srgbClr val="B45F06"/>
                </a:solidFill>
                <a:latin typeface="Montserrat"/>
                <a:ea typeface="Montserrat"/>
                <a:cs typeface="Montserrat"/>
                <a:sym typeface="Montserrat"/>
              </a:rPr>
              <a:t>work </a:t>
            </a:r>
            <a:r>
              <a:rPr b="1" lang="en" sz="1410">
                <a:solidFill>
                  <a:srgbClr val="B45F06"/>
                </a:solidFill>
                <a:latin typeface="Montserrat"/>
                <a:ea typeface="Montserrat"/>
                <a:cs typeface="Montserrat"/>
                <a:sym typeface="Montserrat"/>
              </a:rPr>
              <a:t>together</a:t>
            </a:r>
            <a:r>
              <a:rPr b="1" lang="en" sz="1410">
                <a:solidFill>
                  <a:srgbClr val="434343"/>
                </a:solidFill>
                <a:latin typeface="Montserrat"/>
                <a:ea typeface="Montserrat"/>
                <a:cs typeface="Montserrat"/>
                <a:sym typeface="Montserrat"/>
              </a:rPr>
              <a:t>. </a:t>
            </a:r>
            <a:endParaRPr b="1" sz="1410">
              <a:solidFill>
                <a:srgbClr val="434343"/>
              </a:solidFill>
              <a:latin typeface="Montserrat"/>
              <a:ea typeface="Montserrat"/>
              <a:cs typeface="Montserrat"/>
              <a:sym typeface="Montserrat"/>
            </a:endParaRPr>
          </a:p>
          <a:p>
            <a:pPr indent="0" lvl="0" marL="0" rtl="0" algn="ctr">
              <a:spcBef>
                <a:spcPts val="0"/>
              </a:spcBef>
              <a:spcAft>
                <a:spcPts val="0"/>
              </a:spcAft>
              <a:buSzPts val="990"/>
              <a:buNone/>
            </a:pPr>
            <a:r>
              <a:rPr b="1" lang="en" sz="1410">
                <a:solidFill>
                  <a:srgbClr val="B45F06"/>
                </a:solidFill>
                <a:latin typeface="Montserrat"/>
                <a:ea typeface="Montserrat"/>
                <a:cs typeface="Montserrat"/>
                <a:sym typeface="Montserrat"/>
              </a:rPr>
              <a:t>Everyone has a role to play</a:t>
            </a:r>
            <a:r>
              <a:rPr b="1" lang="en" sz="1410">
                <a:solidFill>
                  <a:srgbClr val="38761D"/>
                </a:solidFill>
                <a:latin typeface="Montserrat"/>
                <a:ea typeface="Montserrat"/>
                <a:cs typeface="Montserrat"/>
                <a:sym typeface="Montserrat"/>
              </a:rPr>
              <a:t> </a:t>
            </a:r>
            <a:r>
              <a:rPr b="1" lang="en" sz="1410">
                <a:solidFill>
                  <a:srgbClr val="434343"/>
                </a:solidFill>
                <a:latin typeface="Montserrat"/>
                <a:ea typeface="Montserrat"/>
                <a:cs typeface="Montserrat"/>
                <a:sym typeface="Montserrat"/>
              </a:rPr>
              <a:t>irrespective of who you are or what you do. </a:t>
            </a:r>
            <a:endParaRPr b="1" sz="1410">
              <a:solidFill>
                <a:srgbClr val="434343"/>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2"/>
          <p:cNvSpPr txBox="1"/>
          <p:nvPr/>
        </p:nvSpPr>
        <p:spPr>
          <a:xfrm>
            <a:off x="2554850" y="138175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Rule of law functions when:</a:t>
            </a:r>
            <a:endParaRPr sz="1000">
              <a:latin typeface="Montserrat Medium"/>
              <a:ea typeface="Montserrat Medium"/>
              <a:cs typeface="Montserrat Medium"/>
              <a:sym typeface="Montserrat Medium"/>
            </a:endParaRPr>
          </a:p>
          <a:p>
            <a:pPr indent="-120650" lvl="0" marL="171450" rtl="0" algn="l">
              <a:spcBef>
                <a:spcPts val="0"/>
              </a:spcBef>
              <a:spcAft>
                <a:spcPts val="0"/>
              </a:spcAft>
              <a:buClr>
                <a:schemeClr val="dk1"/>
              </a:buClr>
              <a:buSzPts val="1000"/>
              <a:buFont typeface="Montserrat SemiBold"/>
              <a:buChar char="●"/>
            </a:pPr>
            <a:r>
              <a:rPr lang="en" sz="1000">
                <a:solidFill>
                  <a:srgbClr val="00689D"/>
                </a:solidFill>
                <a:latin typeface="Montserrat SemiBold"/>
                <a:ea typeface="Montserrat SemiBold"/>
                <a:cs typeface="Montserrat SemiBold"/>
                <a:sym typeface="Montserrat SemiBold"/>
              </a:rPr>
              <a:t>Laws apply consistently</a:t>
            </a:r>
            <a:endParaRPr sz="1000">
              <a:solidFill>
                <a:srgbClr val="00689D"/>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SemiBold"/>
              <a:buChar char="●"/>
            </a:pPr>
            <a:r>
              <a:rPr lang="en" sz="1000">
                <a:solidFill>
                  <a:srgbClr val="00689D"/>
                </a:solidFill>
                <a:latin typeface="Montserrat SemiBold"/>
                <a:ea typeface="Montserrat SemiBold"/>
                <a:cs typeface="Montserrat SemiBold"/>
                <a:sym typeface="Montserrat SemiBold"/>
              </a:rPr>
              <a:t>Justice systems are accessible</a:t>
            </a:r>
            <a:endParaRPr sz="1000">
              <a:solidFill>
                <a:srgbClr val="00689D"/>
              </a:solidFill>
              <a:latin typeface="Montserrat SemiBold"/>
              <a:ea typeface="Montserrat SemiBold"/>
              <a:cs typeface="Montserrat SemiBold"/>
              <a:sym typeface="Montserrat SemiBold"/>
            </a:endParaRPr>
          </a:p>
          <a:p>
            <a:pPr indent="-120650" lvl="0" marL="171450" rtl="0" algn="l">
              <a:spcBef>
                <a:spcPts val="0"/>
              </a:spcBef>
              <a:spcAft>
                <a:spcPts val="0"/>
              </a:spcAft>
              <a:buClr>
                <a:schemeClr val="dk1"/>
              </a:buClr>
              <a:buSzPts val="1000"/>
              <a:buFont typeface="Montserrat Medium"/>
              <a:buChar char="●"/>
            </a:pPr>
            <a:r>
              <a:rPr lang="en" sz="1000">
                <a:solidFill>
                  <a:srgbClr val="00689D"/>
                </a:solidFill>
                <a:latin typeface="Montserrat SemiBold"/>
                <a:ea typeface="Montserrat SemiBold"/>
                <a:cs typeface="Montserrat SemiBold"/>
                <a:sym typeface="Montserrat SemiBold"/>
              </a:rPr>
              <a:t>Organized crime and illicit flows are constrained</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Corruption and bribery weaken enforcement. Transparency strengthens legitimacy.</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Justice systems matter most when they are ordinary, not exceptional.</a:t>
            </a:r>
            <a:endParaRPr sz="600">
              <a:solidFill>
                <a:schemeClr val="dk1"/>
              </a:solidFill>
              <a:latin typeface="Montserrat Medium"/>
              <a:ea typeface="Montserrat Medium"/>
              <a:cs typeface="Montserrat Medium"/>
              <a:sym typeface="Montserrat Medium"/>
            </a:endParaRPr>
          </a:p>
        </p:txBody>
      </p:sp>
      <p:sp>
        <p:nvSpPr>
          <p:cNvPr id="433" name="Google Shape;433;p42"/>
          <p:cNvSpPr txBox="1"/>
          <p:nvPr/>
        </p:nvSpPr>
        <p:spPr>
          <a:xfrm>
            <a:off x="2551250" y="138175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latin typeface="Montserrat Medium"/>
              <a:ea typeface="Montserrat Medium"/>
              <a:cs typeface="Montserrat Medium"/>
              <a:sym typeface="Montserrat Medium"/>
            </a:endParaRPr>
          </a:p>
        </p:txBody>
      </p:sp>
      <p:sp>
        <p:nvSpPr>
          <p:cNvPr id="434" name="Google Shape;434;p42"/>
          <p:cNvSpPr txBox="1"/>
          <p:nvPr/>
        </p:nvSpPr>
        <p:spPr>
          <a:xfrm>
            <a:off x="5632000" y="902575"/>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00689D"/>
                </a:solidFill>
                <a:latin typeface="Montserrat SemiBold"/>
                <a:ea typeface="Montserrat SemiBold"/>
                <a:cs typeface="Montserrat SemiBold"/>
                <a:sym typeface="Montserrat SemiBold"/>
              </a:rPr>
              <a:t>Violence Declines When Systems Intervene Early</a:t>
            </a:r>
            <a:endParaRPr sz="1300">
              <a:solidFill>
                <a:srgbClr val="0A97D9"/>
              </a:solidFill>
              <a:latin typeface="Montserrat SemiBold"/>
              <a:ea typeface="Montserrat SemiBold"/>
              <a:cs typeface="Montserrat SemiBold"/>
              <a:sym typeface="Montserrat SemiBold"/>
            </a:endParaRPr>
          </a:p>
        </p:txBody>
      </p:sp>
      <p:sp>
        <p:nvSpPr>
          <p:cNvPr id="435" name="Google Shape;435;p42"/>
          <p:cNvSpPr/>
          <p:nvPr/>
        </p:nvSpPr>
        <p:spPr>
          <a:xfrm>
            <a:off x="0" y="0"/>
            <a:ext cx="2377200" cy="2733600"/>
          </a:xfrm>
          <a:prstGeom prst="rect">
            <a:avLst/>
          </a:prstGeom>
          <a:solidFill>
            <a:srgbClr val="00689D"/>
          </a:solidFill>
          <a:ln cap="flat" cmpd="sng" w="9525">
            <a:solidFill>
              <a:srgbClr val="00689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36" name="Google Shape;436;p42" title="TheGlobalGoals_Icons_Color_Goal_16.png"/>
          <p:cNvPicPr preferRelativeResize="0"/>
          <p:nvPr/>
        </p:nvPicPr>
        <p:blipFill rotWithShape="1">
          <a:blip r:embed="rId3">
            <a:alphaModFix/>
          </a:blip>
          <a:srcRect b="3428" l="4946" r="4955" t="3428"/>
          <a:stretch/>
        </p:blipFill>
        <p:spPr>
          <a:xfrm>
            <a:off x="372250" y="522850"/>
            <a:ext cx="1632700" cy="1687900"/>
          </a:xfrm>
          <a:prstGeom prst="rect">
            <a:avLst/>
          </a:prstGeom>
          <a:noFill/>
          <a:ln cap="flat" cmpd="sng" w="9525">
            <a:solidFill>
              <a:srgbClr val="376899"/>
            </a:solidFill>
            <a:prstDash val="solid"/>
            <a:round/>
            <a:headEnd len="sm" w="sm" type="none"/>
            <a:tailEnd len="sm" w="sm" type="none"/>
          </a:ln>
        </p:spPr>
      </p:pic>
      <p:cxnSp>
        <p:nvCxnSpPr>
          <p:cNvPr id="437" name="Google Shape;437;p42"/>
          <p:cNvCxnSpPr/>
          <p:nvPr/>
        </p:nvCxnSpPr>
        <p:spPr>
          <a:xfrm flipH="1" rot="10800000">
            <a:off x="2551250" y="900175"/>
            <a:ext cx="5870100" cy="2400"/>
          </a:xfrm>
          <a:prstGeom prst="straightConnector1">
            <a:avLst/>
          </a:prstGeom>
          <a:noFill/>
          <a:ln cap="flat" cmpd="sng" w="9525">
            <a:solidFill>
              <a:srgbClr val="00689D"/>
            </a:solidFill>
            <a:prstDash val="solid"/>
            <a:round/>
            <a:headEnd len="med" w="med" type="none"/>
            <a:tailEnd len="med" w="med" type="none"/>
          </a:ln>
        </p:spPr>
      </p:cxnSp>
      <p:cxnSp>
        <p:nvCxnSpPr>
          <p:cNvPr id="438" name="Google Shape;438;p42"/>
          <p:cNvCxnSpPr/>
          <p:nvPr/>
        </p:nvCxnSpPr>
        <p:spPr>
          <a:xfrm flipH="1">
            <a:off x="5551239" y="1005185"/>
            <a:ext cx="3600" cy="3912600"/>
          </a:xfrm>
          <a:prstGeom prst="straightConnector1">
            <a:avLst/>
          </a:prstGeom>
          <a:noFill/>
          <a:ln cap="flat" cmpd="sng" w="9525">
            <a:solidFill>
              <a:srgbClr val="00689D"/>
            </a:solidFill>
            <a:prstDash val="solid"/>
            <a:round/>
            <a:headEnd len="med" w="med" type="none"/>
            <a:tailEnd len="med" w="med" type="none"/>
          </a:ln>
        </p:spPr>
      </p:cxnSp>
      <p:sp>
        <p:nvSpPr>
          <p:cNvPr id="439" name="Google Shape;439;p42"/>
          <p:cNvSpPr txBox="1"/>
          <p:nvPr/>
        </p:nvSpPr>
        <p:spPr>
          <a:xfrm>
            <a:off x="2554850" y="3413650"/>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00689D"/>
                </a:solidFill>
                <a:latin typeface="Montserrat SemiBold"/>
                <a:ea typeface="Montserrat SemiBold"/>
                <a:cs typeface="Montserrat SemiBold"/>
                <a:sym typeface="Montserrat SemiBold"/>
              </a:rPr>
              <a:t>Trust Is Built Through Institutions</a:t>
            </a:r>
            <a:endParaRPr sz="1300">
              <a:solidFill>
                <a:srgbClr val="00689D"/>
              </a:solidFill>
              <a:latin typeface="Montserrat SemiBold"/>
              <a:ea typeface="Montserrat SemiBold"/>
              <a:cs typeface="Montserrat SemiBold"/>
              <a:sym typeface="Montserrat SemiBold"/>
            </a:endParaRPr>
          </a:p>
        </p:txBody>
      </p:sp>
      <p:sp>
        <p:nvSpPr>
          <p:cNvPr id="440" name="Google Shape;440;p42"/>
          <p:cNvSpPr txBox="1"/>
          <p:nvPr/>
        </p:nvSpPr>
        <p:spPr>
          <a:xfrm>
            <a:off x="2554850" y="3892825"/>
            <a:ext cx="300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Effective institutions are </a:t>
            </a:r>
            <a:r>
              <a:rPr lang="en" sz="1000">
                <a:solidFill>
                  <a:srgbClr val="00689D"/>
                </a:solidFill>
                <a:latin typeface="Montserrat SemiBold"/>
                <a:ea typeface="Montserrat SemiBold"/>
                <a:cs typeface="Montserrat SemiBold"/>
                <a:sym typeface="Montserrat SemiBold"/>
              </a:rPr>
              <a:t>accountable and inclusive</a:t>
            </a:r>
            <a:r>
              <a:rPr lang="en" sz="1000">
                <a:solidFill>
                  <a:schemeClr val="dk1"/>
                </a:solidFill>
                <a:latin typeface="Montserrat Medium"/>
                <a:ea typeface="Montserrat Medium"/>
                <a:cs typeface="Montserrat Medium"/>
                <a:sym typeface="Montserrat Medium"/>
              </a:rPr>
              <a:t>. Participation, legal identity, and access to information enable trust.</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dk1"/>
              </a:solidFill>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r>
              <a:rPr lang="en" sz="1000">
                <a:solidFill>
                  <a:schemeClr val="dk1"/>
                </a:solidFill>
                <a:latin typeface="Montserrat Medium"/>
                <a:ea typeface="Montserrat Medium"/>
                <a:cs typeface="Montserrat Medium"/>
                <a:sym typeface="Montserrat Medium"/>
              </a:rPr>
              <a:t>Governance works when </a:t>
            </a:r>
            <a:r>
              <a:rPr lang="en" sz="1000">
                <a:solidFill>
                  <a:srgbClr val="00689D"/>
                </a:solidFill>
                <a:latin typeface="Montserrat SemiBold"/>
                <a:ea typeface="Montserrat SemiBold"/>
                <a:cs typeface="Montserrat SemiBold"/>
                <a:sym typeface="Montserrat SemiBold"/>
              </a:rPr>
              <a:t>people are recognized and heard</a:t>
            </a:r>
            <a:r>
              <a:rPr lang="en" sz="1000">
                <a:solidFill>
                  <a:schemeClr val="dk1"/>
                </a:solidFill>
                <a:latin typeface="Montserrat Medium"/>
                <a:ea typeface="Montserrat Medium"/>
                <a:cs typeface="Montserrat Medium"/>
                <a:sym typeface="Montserrat Medium"/>
              </a:rPr>
              <a:t>.</a:t>
            </a:r>
            <a:endParaRPr sz="1000">
              <a:solidFill>
                <a:schemeClr val="dk1"/>
              </a:solidFill>
              <a:latin typeface="Montserrat Medium"/>
              <a:ea typeface="Montserrat Medium"/>
              <a:cs typeface="Montserrat Medium"/>
              <a:sym typeface="Montserrat Medium"/>
            </a:endParaRPr>
          </a:p>
        </p:txBody>
      </p:sp>
      <p:sp>
        <p:nvSpPr>
          <p:cNvPr id="441" name="Google Shape;441;p42"/>
          <p:cNvSpPr txBox="1"/>
          <p:nvPr/>
        </p:nvSpPr>
        <p:spPr>
          <a:xfrm>
            <a:off x="2551250" y="155275"/>
            <a:ext cx="53889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00689D"/>
                </a:solidFill>
                <a:latin typeface="Montserrat"/>
                <a:ea typeface="Montserrat"/>
                <a:cs typeface="Montserrat"/>
                <a:sym typeface="Montserrat"/>
              </a:rPr>
              <a:t>Stable societies rely on systems that prevent harm and resolve conflict.</a:t>
            </a:r>
            <a:endParaRPr b="1" sz="1700">
              <a:solidFill>
                <a:srgbClr val="00689D"/>
              </a:solidFill>
              <a:latin typeface="Montserrat"/>
              <a:ea typeface="Montserrat"/>
              <a:cs typeface="Montserrat"/>
              <a:sym typeface="Montserrat"/>
            </a:endParaRPr>
          </a:p>
        </p:txBody>
      </p:sp>
      <p:sp>
        <p:nvSpPr>
          <p:cNvPr id="442" name="Google Shape;442;p42"/>
          <p:cNvSpPr txBox="1"/>
          <p:nvPr/>
        </p:nvSpPr>
        <p:spPr>
          <a:xfrm>
            <a:off x="2551250" y="902575"/>
            <a:ext cx="30036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400"/>
              </a:spcAft>
              <a:buNone/>
            </a:pPr>
            <a:r>
              <a:rPr lang="en" sz="1300">
                <a:solidFill>
                  <a:srgbClr val="00689D"/>
                </a:solidFill>
                <a:latin typeface="Montserrat SemiBold"/>
                <a:ea typeface="Montserrat SemiBold"/>
                <a:cs typeface="Montserrat SemiBold"/>
                <a:sym typeface="Montserrat SemiBold"/>
              </a:rPr>
              <a:t>Justice Depends on Access and Enforcement</a:t>
            </a:r>
            <a:endParaRPr sz="1300">
              <a:solidFill>
                <a:srgbClr val="00689D"/>
              </a:solidFill>
              <a:latin typeface="Montserrat SemiBold"/>
              <a:ea typeface="Montserrat SemiBold"/>
              <a:cs typeface="Montserrat SemiBold"/>
              <a:sym typeface="Montserrat SemiBold"/>
            </a:endParaRPr>
          </a:p>
        </p:txBody>
      </p:sp>
      <p:sp>
        <p:nvSpPr>
          <p:cNvPr id="443" name="Google Shape;443;p42"/>
          <p:cNvSpPr txBox="1"/>
          <p:nvPr/>
        </p:nvSpPr>
        <p:spPr>
          <a:xfrm>
            <a:off x="5632000" y="1381750"/>
            <a:ext cx="3000000" cy="234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Violence is not random. It </a:t>
            </a:r>
            <a:r>
              <a:rPr lang="en" sz="1000">
                <a:solidFill>
                  <a:srgbClr val="00689D"/>
                </a:solidFill>
                <a:latin typeface="Montserrat SemiBold"/>
                <a:ea typeface="Montserrat SemiBold"/>
                <a:cs typeface="Montserrat SemiBold"/>
                <a:sym typeface="Montserrat SemiBold"/>
              </a:rPr>
              <a:t>emerges where protection, oversight, and accountability are weak</a:t>
            </a:r>
            <a:r>
              <a:rPr lang="en" sz="1000">
                <a:solidFill>
                  <a:schemeClr val="dk1"/>
                </a:solidFill>
                <a:latin typeface="Montserrat Medium"/>
                <a:ea typeface="Montserrat Medium"/>
                <a:cs typeface="Montserrat Medium"/>
                <a:sym typeface="Montserrat Medium"/>
              </a:rPr>
              <a:t>.</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Reducing harm depends on:</a:t>
            </a:r>
            <a:endParaRPr sz="1000">
              <a:solidFill>
                <a:schemeClr val="dk1"/>
              </a:solidFill>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00689D"/>
                </a:solidFill>
                <a:latin typeface="Montserrat SemiBold"/>
                <a:ea typeface="Montserrat SemiBold"/>
                <a:cs typeface="Montserrat SemiBold"/>
                <a:sym typeface="Montserrat SemiBold"/>
              </a:rPr>
              <a:t>Prevention, not reaction</a:t>
            </a:r>
            <a:endParaRPr sz="1000">
              <a:solidFill>
                <a:srgbClr val="00689D"/>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SemiBold"/>
              <a:buChar char="●"/>
            </a:pPr>
            <a:r>
              <a:rPr lang="en" sz="1000">
                <a:solidFill>
                  <a:srgbClr val="00689D"/>
                </a:solidFill>
                <a:latin typeface="Montserrat SemiBold"/>
                <a:ea typeface="Montserrat SemiBold"/>
                <a:cs typeface="Montserrat SemiBold"/>
                <a:sym typeface="Montserrat SemiBold"/>
              </a:rPr>
              <a:t>Protection of vulnerable groups, especially children</a:t>
            </a:r>
            <a:endParaRPr sz="1000">
              <a:solidFill>
                <a:srgbClr val="00689D"/>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chemeClr val="dk1"/>
              </a:buClr>
              <a:buSzPts val="1000"/>
              <a:buFont typeface="Montserrat Medium"/>
              <a:buChar char="●"/>
            </a:pPr>
            <a:r>
              <a:rPr lang="en" sz="1000">
                <a:solidFill>
                  <a:srgbClr val="00689D"/>
                </a:solidFill>
                <a:latin typeface="Montserrat SemiBold"/>
                <a:ea typeface="Montserrat SemiBold"/>
                <a:cs typeface="Montserrat SemiBold"/>
                <a:sym typeface="Montserrat SemiBold"/>
              </a:rPr>
              <a:t>Institutions that act before violence escalates</a:t>
            </a:r>
            <a:br>
              <a:rPr lang="en" sz="1000">
                <a:solidFill>
                  <a:schemeClr val="dk1"/>
                </a:solidFill>
                <a:latin typeface="Montserrat Medium"/>
                <a:ea typeface="Montserrat Medium"/>
                <a:cs typeface="Montserrat Medium"/>
                <a:sym typeface="Montserrat Medium"/>
              </a:rPr>
            </a:b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Safety improves when systems are predictable.</a:t>
            </a:r>
            <a:endParaRPr sz="1000">
              <a:latin typeface="Montserrat Medium"/>
              <a:ea typeface="Montserrat Medium"/>
              <a:cs typeface="Montserrat Medium"/>
              <a:sym typeface="Montserrat Medium"/>
            </a:endParaRPr>
          </a:p>
        </p:txBody>
      </p:sp>
      <p:cxnSp>
        <p:nvCxnSpPr>
          <p:cNvPr id="444" name="Google Shape;444;p42"/>
          <p:cNvCxnSpPr/>
          <p:nvPr/>
        </p:nvCxnSpPr>
        <p:spPr>
          <a:xfrm>
            <a:off x="2554839" y="3413660"/>
            <a:ext cx="2845500" cy="0"/>
          </a:xfrm>
          <a:prstGeom prst="straightConnector1">
            <a:avLst/>
          </a:prstGeom>
          <a:noFill/>
          <a:ln cap="flat" cmpd="sng" w="9525">
            <a:solidFill>
              <a:srgbClr val="00689D"/>
            </a:solidFill>
            <a:prstDash val="solid"/>
            <a:round/>
            <a:headEnd len="med" w="med" type="none"/>
            <a:tailEnd len="med" w="med" type="none"/>
          </a:ln>
        </p:spPr>
      </p:cxnSp>
      <p:sp>
        <p:nvSpPr>
          <p:cNvPr id="445" name="Google Shape;445;p42"/>
          <p:cNvSpPr/>
          <p:nvPr/>
        </p:nvSpPr>
        <p:spPr>
          <a:xfrm>
            <a:off x="5635600" y="3728950"/>
            <a:ext cx="3000000" cy="1158600"/>
          </a:xfrm>
          <a:prstGeom prst="rect">
            <a:avLst/>
          </a:prstGeom>
          <a:solidFill>
            <a:srgbClr val="D0E0E3"/>
          </a:solidFill>
          <a:ln cap="flat" cmpd="sng" w="952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A2C4C9"/>
              </a:solidFill>
              <a:latin typeface="Montserrat SemiBold"/>
              <a:ea typeface="Montserrat SemiBold"/>
              <a:cs typeface="Montserrat SemiBold"/>
              <a:sym typeface="Montserrat SemiBold"/>
            </a:endParaRPr>
          </a:p>
        </p:txBody>
      </p:sp>
      <p:sp>
        <p:nvSpPr>
          <p:cNvPr id="446" name="Google Shape;446;p42"/>
          <p:cNvSpPr txBox="1"/>
          <p:nvPr/>
        </p:nvSpPr>
        <p:spPr>
          <a:xfrm>
            <a:off x="5632000" y="4067639"/>
            <a:ext cx="2746500" cy="6642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00689D"/>
                </a:solidFill>
                <a:latin typeface="Montserrat SemiBold"/>
                <a:ea typeface="Montserrat SemiBold"/>
                <a:cs typeface="Montserrat SemiBold"/>
                <a:sym typeface="Montserrat SemiBold"/>
                <a:hlinkClick r:id="rId4">
                  <a:extLst>
                    <a:ext uri="{A12FA001-AC4F-418D-AE19-62706E023703}">
                      <ahyp:hlinkClr val="tx"/>
                    </a:ext>
                  </a:extLst>
                </a:hlinkClick>
              </a:rPr>
              <a:t>Innovating for peace, justice and strong institutions</a:t>
            </a:r>
            <a:endParaRPr sz="700">
              <a:solidFill>
                <a:srgbClr val="00689D"/>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00689D"/>
                </a:solidFill>
                <a:latin typeface="Montserrat SemiBold"/>
                <a:ea typeface="Montserrat SemiBold"/>
                <a:cs typeface="Montserrat SemiBold"/>
                <a:sym typeface="Montserrat SemiBold"/>
                <a:hlinkClick r:id="rId5">
                  <a:extLst>
                    <a:ext uri="{A12FA001-AC4F-418D-AE19-62706E023703}">
                      <ahyp:hlinkClr val="tx"/>
                    </a:ext>
                  </a:extLst>
                </a:hlinkClick>
              </a:rPr>
              <a:t>SDG 16: PEACE, JUSTICE AND STRONG INSTITUTIONS by Mapfre</a:t>
            </a:r>
            <a:endParaRPr sz="700">
              <a:solidFill>
                <a:srgbClr val="00689D"/>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00689D"/>
                </a:solidFill>
                <a:latin typeface="Montserrat SemiBold"/>
                <a:ea typeface="Montserrat SemiBold"/>
                <a:cs typeface="Montserrat SemiBold"/>
                <a:sym typeface="Montserrat SemiBold"/>
                <a:hlinkClick r:id="rId6">
                  <a:extLst>
                    <a:ext uri="{A12FA001-AC4F-418D-AE19-62706E023703}">
                      <ahyp:hlinkClr val="tx"/>
                    </a:ext>
                  </a:extLst>
                </a:hlinkClick>
              </a:rPr>
              <a:t>10 Reasons Why Social Justice Is Important</a:t>
            </a:r>
            <a:endParaRPr sz="700">
              <a:solidFill>
                <a:srgbClr val="00689D"/>
              </a:solidFill>
              <a:latin typeface="Montserrat SemiBold"/>
              <a:ea typeface="Montserrat SemiBold"/>
              <a:cs typeface="Montserrat SemiBold"/>
              <a:sym typeface="Montserrat SemiBold"/>
            </a:endParaRPr>
          </a:p>
        </p:txBody>
      </p:sp>
      <p:sp>
        <p:nvSpPr>
          <p:cNvPr id="447" name="Google Shape;447;p42"/>
          <p:cNvSpPr txBox="1"/>
          <p:nvPr/>
        </p:nvSpPr>
        <p:spPr>
          <a:xfrm>
            <a:off x="5632000" y="3728957"/>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solidFill>
                  <a:schemeClr val="dk1"/>
                </a:solidFill>
                <a:latin typeface="Montserrat Medium"/>
                <a:ea typeface="Montserrat Medium"/>
                <a:cs typeface="Montserrat Medium"/>
                <a:sym typeface="Montserrat Medium"/>
              </a:rPr>
              <a:t>What makes governance work?</a:t>
            </a:r>
            <a:endParaRPr sz="1000">
              <a:solidFill>
                <a:schemeClr val="dk1"/>
              </a:solidFill>
              <a:latin typeface="Montserrat Medium"/>
              <a:ea typeface="Montserrat Medium"/>
              <a:cs typeface="Montserrat Medium"/>
              <a:sym typeface="Montserrat Medium"/>
            </a:endParaRPr>
          </a:p>
        </p:txBody>
      </p:sp>
      <p:pic>
        <p:nvPicPr>
          <p:cNvPr id="448" name="Google Shape;448;p42" title="3979846.jpg"/>
          <p:cNvPicPr preferRelativeResize="0"/>
          <p:nvPr/>
        </p:nvPicPr>
        <p:blipFill>
          <a:blip r:embed="rId7">
            <a:alphaModFix/>
          </a:blip>
          <a:stretch>
            <a:fillRect/>
          </a:stretch>
        </p:blipFill>
        <p:spPr>
          <a:xfrm>
            <a:off x="136050" y="3038400"/>
            <a:ext cx="2105100" cy="2105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3"/>
          <p:cNvSpPr txBox="1"/>
          <p:nvPr/>
        </p:nvSpPr>
        <p:spPr>
          <a:xfrm>
            <a:off x="3388650" y="1181113"/>
            <a:ext cx="3041400" cy="280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Progress accelerates when </a:t>
            </a:r>
            <a:r>
              <a:rPr lang="en" sz="1000">
                <a:solidFill>
                  <a:srgbClr val="19486A"/>
                </a:solidFill>
                <a:latin typeface="Montserrat SemiBold"/>
                <a:ea typeface="Montserrat SemiBold"/>
                <a:cs typeface="Montserrat SemiBold"/>
                <a:sym typeface="Montserrat SemiBold"/>
              </a:rPr>
              <a:t>systems are connected across borders</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lnSpc>
                <a:spcPct val="115000"/>
              </a:lnSpc>
              <a:spcBef>
                <a:spcPts val="0"/>
              </a:spcBef>
              <a:spcAft>
                <a:spcPts val="0"/>
              </a:spcAft>
              <a:buClr>
                <a:schemeClr val="dk1"/>
              </a:buClr>
              <a:buSzPts val="1100"/>
              <a:buFont typeface="Arial"/>
              <a:buNone/>
            </a:pPr>
            <a:r>
              <a:rPr lang="en" sz="1000">
                <a:latin typeface="Montserrat Medium"/>
                <a:ea typeface="Montserrat Medium"/>
                <a:cs typeface="Montserrat Medium"/>
                <a:sym typeface="Montserrat Medium"/>
              </a:rPr>
              <a:t>This includes:</a:t>
            </a:r>
            <a:endParaRPr sz="1000">
              <a:latin typeface="Montserrat Medium"/>
              <a:ea typeface="Montserrat Medium"/>
              <a:cs typeface="Montserrat Medium"/>
              <a:sym typeface="Montserrat Medium"/>
            </a:endParaRPr>
          </a:p>
          <a:p>
            <a:pPr indent="-120650" lvl="0" marL="171450" rtl="0" algn="l">
              <a:lnSpc>
                <a:spcPct val="115000"/>
              </a:lnSpc>
              <a:spcBef>
                <a:spcPts val="0"/>
              </a:spcBef>
              <a:spcAft>
                <a:spcPts val="0"/>
              </a:spcAft>
              <a:buClr>
                <a:srgbClr val="19486A"/>
              </a:buClr>
              <a:buSzPts val="1000"/>
              <a:buFont typeface="Montserrat SemiBold"/>
              <a:buChar char="●"/>
            </a:pPr>
            <a:r>
              <a:rPr lang="en" sz="1000">
                <a:solidFill>
                  <a:srgbClr val="19486A"/>
                </a:solidFill>
                <a:latin typeface="Montserrat SemiBold"/>
                <a:ea typeface="Montserrat SemiBold"/>
                <a:cs typeface="Montserrat SemiBold"/>
                <a:sym typeface="Montserrat SemiBold"/>
              </a:rPr>
              <a:t>Knowledge and data sharing</a:t>
            </a:r>
            <a:endParaRPr sz="1000">
              <a:solidFill>
                <a:srgbClr val="19486A"/>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Clr>
                <a:srgbClr val="19486A"/>
              </a:buClr>
              <a:buSzPts val="1000"/>
              <a:buFont typeface="Montserrat SemiBold"/>
              <a:buChar char="●"/>
            </a:pPr>
            <a:r>
              <a:rPr lang="en" sz="1000">
                <a:solidFill>
                  <a:srgbClr val="19486A"/>
                </a:solidFill>
                <a:latin typeface="Montserrat SemiBold"/>
                <a:ea typeface="Montserrat SemiBold"/>
                <a:cs typeface="Montserrat SemiBold"/>
                <a:sym typeface="Montserrat SemiBold"/>
              </a:rPr>
              <a:t>Access to science, technology, and innovation</a:t>
            </a:r>
            <a:endParaRPr sz="1000">
              <a:solidFill>
                <a:srgbClr val="19486A"/>
              </a:solidFill>
              <a:latin typeface="Montserrat SemiBold"/>
              <a:ea typeface="Montserrat SemiBold"/>
              <a:cs typeface="Montserrat SemiBold"/>
              <a:sym typeface="Montserrat SemiBold"/>
            </a:endParaRPr>
          </a:p>
          <a:p>
            <a:pPr indent="-120650" lvl="0" marL="171450" rtl="0" algn="l">
              <a:lnSpc>
                <a:spcPct val="115000"/>
              </a:lnSpc>
              <a:spcBef>
                <a:spcPts val="0"/>
              </a:spcBef>
              <a:spcAft>
                <a:spcPts val="0"/>
              </a:spcAft>
              <a:buSzPts val="1000"/>
              <a:buFont typeface="Montserrat Medium"/>
              <a:buChar char="●"/>
            </a:pPr>
            <a:r>
              <a:rPr lang="en" sz="1000">
                <a:solidFill>
                  <a:srgbClr val="19486A"/>
                </a:solidFill>
                <a:latin typeface="Montserrat SemiBold"/>
                <a:ea typeface="Montserrat SemiBold"/>
                <a:cs typeface="Montserrat SemiBold"/>
                <a:sym typeface="Montserrat SemiBold"/>
              </a:rPr>
              <a:t>Coordinated support across institutions and regions</a:t>
            </a:r>
            <a:br>
              <a:rPr lang="en" sz="1000">
                <a:latin typeface="Montserrat Medium"/>
                <a:ea typeface="Montserrat Medium"/>
                <a:cs typeface="Montserrat Medium"/>
                <a:sym typeface="Montserrat Medium"/>
              </a:rPr>
            </a:b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When cooperation is fragmented, effort is duplicated. When it is aligned, capacity builds faster.</a:t>
            </a:r>
            <a:endParaRPr sz="1000">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Technology transfer, joint research, and shared standards allow solutions to scale.</a:t>
            </a:r>
            <a:endParaRPr sz="1000">
              <a:latin typeface="Montserrat Medium"/>
              <a:ea typeface="Montserrat Medium"/>
              <a:cs typeface="Montserrat Medium"/>
              <a:sym typeface="Montserrat Medium"/>
            </a:endParaRPr>
          </a:p>
        </p:txBody>
      </p:sp>
      <p:sp>
        <p:nvSpPr>
          <p:cNvPr id="454" name="Google Shape;454;p43"/>
          <p:cNvSpPr txBox="1"/>
          <p:nvPr/>
        </p:nvSpPr>
        <p:spPr>
          <a:xfrm>
            <a:off x="285600" y="1172325"/>
            <a:ext cx="3000000" cy="1877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000">
                <a:latin typeface="Montserrat Medium"/>
                <a:ea typeface="Montserrat Medium"/>
                <a:cs typeface="Montserrat Medium"/>
                <a:sym typeface="Montserrat Medium"/>
              </a:rPr>
              <a:t>Sustainable development </a:t>
            </a:r>
            <a:r>
              <a:rPr lang="en" sz="1000">
                <a:solidFill>
                  <a:srgbClr val="19486A"/>
                </a:solidFill>
                <a:latin typeface="Montserrat SemiBold"/>
                <a:ea typeface="Montserrat SemiBold"/>
                <a:cs typeface="Montserrat SemiBold"/>
                <a:sym typeface="Montserrat SemiBold"/>
              </a:rPr>
              <a:t>depends on predictable financing</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br>
              <a:rPr lang="en" sz="1000">
                <a:latin typeface="Montserrat Medium"/>
                <a:ea typeface="Montserrat Medium"/>
                <a:cs typeface="Montserrat Medium"/>
                <a:sym typeface="Montserrat Medium"/>
              </a:rPr>
            </a:br>
            <a:r>
              <a:rPr lang="en" sz="1000">
                <a:solidFill>
                  <a:srgbClr val="19486A"/>
                </a:solidFill>
                <a:latin typeface="Montserrat SemiBold"/>
                <a:ea typeface="Montserrat SemiBold"/>
                <a:cs typeface="Montserrat SemiBold"/>
                <a:sym typeface="Montserrat SemiBold"/>
              </a:rPr>
              <a:t>Domestic revenue, international assistance, and private investment</a:t>
            </a:r>
            <a:r>
              <a:rPr lang="en" sz="1000">
                <a:latin typeface="Montserrat Medium"/>
                <a:ea typeface="Montserrat Medium"/>
                <a:cs typeface="Montserrat Medium"/>
                <a:sym typeface="Montserrat Medium"/>
              </a:rPr>
              <a:t> shape what countries can plan and sustain. </a:t>
            </a:r>
            <a:r>
              <a:rPr lang="en" sz="1000">
                <a:solidFill>
                  <a:srgbClr val="19486A"/>
                </a:solidFill>
                <a:latin typeface="Montserrat SemiBold"/>
                <a:ea typeface="Montserrat SemiBold"/>
                <a:cs typeface="Montserrat SemiBold"/>
                <a:sym typeface="Montserrat SemiBold"/>
              </a:rPr>
              <a:t>Debt stability matters</a:t>
            </a:r>
            <a:r>
              <a:rPr lang="en" sz="1000">
                <a:latin typeface="Montserrat Medium"/>
                <a:ea typeface="Montserrat Medium"/>
                <a:cs typeface="Montserrat Medium"/>
                <a:sym typeface="Montserrat Medium"/>
              </a:rPr>
              <a:t> as much as funding volume.</a:t>
            </a:r>
            <a:endParaRPr sz="1000">
              <a:latin typeface="Montserrat Medium"/>
              <a:ea typeface="Montserrat Medium"/>
              <a:cs typeface="Montserrat Medium"/>
              <a:sym typeface="Montserrat Medium"/>
            </a:endParaRPr>
          </a:p>
          <a:p>
            <a:pPr indent="0" lvl="0" marL="0" rtl="0" algn="l">
              <a:lnSpc>
                <a:spcPct val="100000"/>
              </a:lnSpc>
              <a:spcBef>
                <a:spcPts val="0"/>
              </a:spcBef>
              <a:spcAft>
                <a:spcPts val="0"/>
              </a:spcAft>
              <a:buNone/>
            </a:pP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Short-term inflows cannot replace long-term capacity.</a:t>
            </a:r>
            <a:endParaRPr sz="1000">
              <a:latin typeface="Montserrat Medium"/>
              <a:ea typeface="Montserrat Medium"/>
              <a:cs typeface="Montserrat Medium"/>
              <a:sym typeface="Montserrat Medium"/>
            </a:endParaRPr>
          </a:p>
        </p:txBody>
      </p:sp>
      <p:sp>
        <p:nvSpPr>
          <p:cNvPr id="455" name="Google Shape;455;p43"/>
          <p:cNvSpPr/>
          <p:nvPr/>
        </p:nvSpPr>
        <p:spPr>
          <a:xfrm>
            <a:off x="6766800" y="0"/>
            <a:ext cx="2377200" cy="2733600"/>
          </a:xfrm>
          <a:prstGeom prst="rect">
            <a:avLst/>
          </a:prstGeom>
          <a:solidFill>
            <a:srgbClr val="19486A"/>
          </a:solidFill>
          <a:ln cap="flat" cmpd="sng" w="9525">
            <a:solidFill>
              <a:srgbClr val="19486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6" name="Google Shape;456;p43" title="TheGlobalGoals_Icons_Color_Goal_17.png"/>
          <p:cNvPicPr preferRelativeResize="0"/>
          <p:nvPr/>
        </p:nvPicPr>
        <p:blipFill rotWithShape="1">
          <a:blip r:embed="rId3">
            <a:alphaModFix/>
          </a:blip>
          <a:srcRect b="0" l="0" r="0" t="0"/>
          <a:stretch/>
        </p:blipFill>
        <p:spPr>
          <a:xfrm>
            <a:off x="7049350" y="453775"/>
            <a:ext cx="1812075" cy="1812075"/>
          </a:xfrm>
          <a:prstGeom prst="rect">
            <a:avLst/>
          </a:prstGeom>
          <a:noFill/>
          <a:ln>
            <a:noFill/>
          </a:ln>
        </p:spPr>
      </p:pic>
      <p:cxnSp>
        <p:nvCxnSpPr>
          <p:cNvPr id="457" name="Google Shape;457;p43"/>
          <p:cNvCxnSpPr/>
          <p:nvPr/>
        </p:nvCxnSpPr>
        <p:spPr>
          <a:xfrm flipH="1" rot="10800000">
            <a:off x="285750" y="924850"/>
            <a:ext cx="5870100" cy="2400"/>
          </a:xfrm>
          <a:prstGeom prst="straightConnector1">
            <a:avLst/>
          </a:prstGeom>
          <a:noFill/>
          <a:ln cap="flat" cmpd="sng" w="9525">
            <a:solidFill>
              <a:srgbClr val="19486A"/>
            </a:solidFill>
            <a:prstDash val="solid"/>
            <a:round/>
            <a:headEnd len="med" w="med" type="none"/>
            <a:tailEnd len="med" w="med" type="none"/>
          </a:ln>
        </p:spPr>
      </p:cxnSp>
      <p:cxnSp>
        <p:nvCxnSpPr>
          <p:cNvPr id="458" name="Google Shape;458;p43"/>
          <p:cNvCxnSpPr/>
          <p:nvPr/>
        </p:nvCxnSpPr>
        <p:spPr>
          <a:xfrm>
            <a:off x="3276600" y="1095375"/>
            <a:ext cx="9000" cy="3744600"/>
          </a:xfrm>
          <a:prstGeom prst="straightConnector1">
            <a:avLst/>
          </a:prstGeom>
          <a:noFill/>
          <a:ln cap="flat" cmpd="sng" w="9525">
            <a:solidFill>
              <a:srgbClr val="19486A"/>
            </a:solidFill>
            <a:prstDash val="solid"/>
            <a:round/>
            <a:headEnd len="med" w="med" type="none"/>
            <a:tailEnd len="med" w="med" type="none"/>
          </a:ln>
        </p:spPr>
      </p:cxnSp>
      <p:cxnSp>
        <p:nvCxnSpPr>
          <p:cNvPr id="459" name="Google Shape;459;p43"/>
          <p:cNvCxnSpPr/>
          <p:nvPr/>
        </p:nvCxnSpPr>
        <p:spPr>
          <a:xfrm>
            <a:off x="362839" y="3050035"/>
            <a:ext cx="2845500" cy="0"/>
          </a:xfrm>
          <a:prstGeom prst="straightConnector1">
            <a:avLst/>
          </a:prstGeom>
          <a:noFill/>
          <a:ln cap="flat" cmpd="sng" w="9525">
            <a:solidFill>
              <a:srgbClr val="19486A"/>
            </a:solidFill>
            <a:prstDash val="solid"/>
            <a:round/>
            <a:headEnd len="med" w="med" type="none"/>
            <a:tailEnd len="med" w="med" type="none"/>
          </a:ln>
        </p:spPr>
      </p:cxnSp>
      <p:sp>
        <p:nvSpPr>
          <p:cNvPr id="460" name="Google Shape;460;p43"/>
          <p:cNvSpPr/>
          <p:nvPr/>
        </p:nvSpPr>
        <p:spPr>
          <a:xfrm>
            <a:off x="3409350" y="3990325"/>
            <a:ext cx="3000000" cy="849600"/>
          </a:xfrm>
          <a:prstGeom prst="rect">
            <a:avLst/>
          </a:prstGeom>
          <a:solidFill>
            <a:srgbClr val="A4C2F4"/>
          </a:solidFill>
          <a:ln cap="flat" cmpd="sng" w="9525">
            <a:solidFill>
              <a:srgbClr val="A4C2F4"/>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t/>
            </a:r>
            <a:endParaRPr sz="700">
              <a:solidFill>
                <a:srgbClr val="DDA63A"/>
              </a:solidFill>
              <a:latin typeface="Montserrat SemiBold"/>
              <a:ea typeface="Montserrat SemiBold"/>
              <a:cs typeface="Montserrat SemiBold"/>
              <a:sym typeface="Montserrat SemiBold"/>
            </a:endParaRPr>
          </a:p>
        </p:txBody>
      </p:sp>
      <p:sp>
        <p:nvSpPr>
          <p:cNvPr id="461" name="Google Shape;461;p43"/>
          <p:cNvSpPr txBox="1"/>
          <p:nvPr/>
        </p:nvSpPr>
        <p:spPr>
          <a:xfrm>
            <a:off x="3409350" y="3990325"/>
            <a:ext cx="393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Montserrat Medium"/>
                <a:ea typeface="Montserrat Medium"/>
                <a:cs typeface="Montserrat Medium"/>
                <a:sym typeface="Montserrat Medium"/>
              </a:rPr>
              <a:t>What enables shared progress?</a:t>
            </a:r>
            <a:endParaRPr sz="1000">
              <a:solidFill>
                <a:schemeClr val="dk1"/>
              </a:solidFill>
              <a:latin typeface="Montserrat Medium"/>
              <a:ea typeface="Montserrat Medium"/>
              <a:cs typeface="Montserrat Medium"/>
              <a:sym typeface="Montserrat Medium"/>
            </a:endParaRPr>
          </a:p>
        </p:txBody>
      </p:sp>
      <p:sp>
        <p:nvSpPr>
          <p:cNvPr id="462" name="Google Shape;462;p43"/>
          <p:cNvSpPr txBox="1"/>
          <p:nvPr/>
        </p:nvSpPr>
        <p:spPr>
          <a:xfrm>
            <a:off x="3409350" y="4204900"/>
            <a:ext cx="2746500" cy="664200"/>
          </a:xfrm>
          <a:prstGeom prst="rect">
            <a:avLst/>
          </a:prstGeom>
          <a:noFill/>
          <a:ln>
            <a:noFill/>
          </a:ln>
        </p:spPr>
        <p:txBody>
          <a:bodyPr anchorCtr="0" anchor="t" bIns="91425" lIns="91425" spcFirstLastPara="1" rIns="91425" wrap="square" tIns="91425">
            <a:spAutoFit/>
          </a:bodyPr>
          <a:lstStyle/>
          <a:p>
            <a:pPr indent="-101600" lvl="0" marL="171450" rtl="0" algn="l">
              <a:lnSpc>
                <a:spcPct val="115000"/>
              </a:lnSpc>
              <a:spcBef>
                <a:spcPts val="1200"/>
              </a:spcBef>
              <a:spcAft>
                <a:spcPts val="0"/>
              </a:spcAft>
              <a:buClr>
                <a:schemeClr val="dk1"/>
              </a:buClr>
              <a:buSzPts val="700"/>
              <a:buFont typeface="Montserrat SemiBold"/>
              <a:buChar char="●"/>
            </a:pPr>
            <a:r>
              <a:rPr lang="en" sz="700" u="sng">
                <a:solidFill>
                  <a:srgbClr val="19486A"/>
                </a:solidFill>
                <a:latin typeface="Montserrat SemiBold"/>
                <a:ea typeface="Montserrat SemiBold"/>
                <a:cs typeface="Montserrat SemiBold"/>
                <a:sym typeface="Montserrat SemiBold"/>
                <a:hlinkClick r:id="rId4">
                  <a:extLst>
                    <a:ext uri="{A12FA001-AC4F-418D-AE19-62706E023703}">
                      <ahyp:hlinkClr val="tx"/>
                    </a:ext>
                  </a:extLst>
                </a:hlinkClick>
              </a:rPr>
              <a:t>All about cooperation, collaboration and partnerships</a:t>
            </a:r>
            <a:endParaRPr sz="700">
              <a:solidFill>
                <a:srgbClr val="19486A"/>
              </a:solidFill>
              <a:latin typeface="Montserrat SemiBold"/>
              <a:ea typeface="Montserrat SemiBold"/>
              <a:cs typeface="Montserrat SemiBold"/>
              <a:sym typeface="Montserrat SemiBold"/>
            </a:endParaRPr>
          </a:p>
          <a:p>
            <a:pPr indent="-101600" lvl="0" marL="171450" rtl="0" algn="l">
              <a:lnSpc>
                <a:spcPct val="115000"/>
              </a:lnSpc>
              <a:spcBef>
                <a:spcPts val="0"/>
              </a:spcBef>
              <a:spcAft>
                <a:spcPts val="0"/>
              </a:spcAft>
              <a:buClr>
                <a:schemeClr val="dk1"/>
              </a:buClr>
              <a:buSzPts val="700"/>
              <a:buFont typeface="Montserrat SemiBold"/>
              <a:buChar char="●"/>
            </a:pPr>
            <a:r>
              <a:rPr lang="en" sz="700" u="sng">
                <a:solidFill>
                  <a:srgbClr val="19486A"/>
                </a:solidFill>
                <a:latin typeface="Montserrat SemiBold"/>
                <a:ea typeface="Montserrat SemiBold"/>
                <a:cs typeface="Montserrat SemiBold"/>
                <a:sym typeface="Montserrat SemiBold"/>
                <a:hlinkClick r:id="rId5">
                  <a:extLst>
                    <a:ext uri="{A12FA001-AC4F-418D-AE19-62706E023703}">
                      <ahyp:hlinkClr val="tx"/>
                    </a:ext>
                  </a:extLst>
                </a:hlinkClick>
              </a:rPr>
              <a:t>Hisham Badr - The importance of global partnerships</a:t>
            </a:r>
            <a:endParaRPr sz="700">
              <a:solidFill>
                <a:srgbClr val="19486A"/>
              </a:solidFill>
              <a:latin typeface="Montserrat SemiBold"/>
              <a:ea typeface="Montserrat SemiBold"/>
              <a:cs typeface="Montserrat SemiBold"/>
              <a:sym typeface="Montserrat SemiBold"/>
            </a:endParaRPr>
          </a:p>
        </p:txBody>
      </p:sp>
      <p:sp>
        <p:nvSpPr>
          <p:cNvPr id="463" name="Google Shape;463;p43"/>
          <p:cNvSpPr txBox="1"/>
          <p:nvPr/>
        </p:nvSpPr>
        <p:spPr>
          <a:xfrm>
            <a:off x="285600" y="3050025"/>
            <a:ext cx="3000000" cy="615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300">
                <a:solidFill>
                  <a:srgbClr val="19486A"/>
                </a:solidFill>
                <a:latin typeface="Montserrat SemiBold"/>
                <a:ea typeface="Montserrat SemiBold"/>
                <a:cs typeface="Montserrat SemiBold"/>
                <a:sym typeface="Montserrat SemiBold"/>
              </a:rPr>
              <a:t>Rules Make Participation Possible</a:t>
            </a:r>
            <a:endParaRPr sz="1300">
              <a:solidFill>
                <a:srgbClr val="19486A"/>
              </a:solidFill>
              <a:latin typeface="Montserrat SemiBold"/>
              <a:ea typeface="Montserrat SemiBold"/>
              <a:cs typeface="Montserrat SemiBold"/>
              <a:sym typeface="Montserrat SemiBold"/>
            </a:endParaRPr>
          </a:p>
        </p:txBody>
      </p:sp>
      <p:sp>
        <p:nvSpPr>
          <p:cNvPr id="464" name="Google Shape;464;p43"/>
          <p:cNvSpPr txBox="1"/>
          <p:nvPr/>
        </p:nvSpPr>
        <p:spPr>
          <a:xfrm>
            <a:off x="3409350" y="9272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19486A"/>
                </a:solidFill>
                <a:latin typeface="Montserrat SemiBold"/>
                <a:ea typeface="Montserrat SemiBold"/>
                <a:cs typeface="Montserrat SemiBold"/>
                <a:sym typeface="Montserrat SemiBold"/>
              </a:rPr>
              <a:t>Cooperation Enables Scale</a:t>
            </a:r>
            <a:endParaRPr sz="1300">
              <a:solidFill>
                <a:srgbClr val="19486A"/>
              </a:solidFill>
              <a:latin typeface="Montserrat SemiBold"/>
              <a:ea typeface="Montserrat SemiBold"/>
              <a:cs typeface="Montserrat SemiBold"/>
              <a:sym typeface="Montserrat SemiBold"/>
            </a:endParaRPr>
          </a:p>
        </p:txBody>
      </p:sp>
      <p:sp>
        <p:nvSpPr>
          <p:cNvPr id="465" name="Google Shape;465;p43"/>
          <p:cNvSpPr txBox="1"/>
          <p:nvPr/>
        </p:nvSpPr>
        <p:spPr>
          <a:xfrm>
            <a:off x="285600" y="9248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19486A"/>
                </a:solidFill>
                <a:latin typeface="Montserrat SemiBold"/>
                <a:ea typeface="Montserrat SemiBold"/>
                <a:cs typeface="Montserrat SemiBold"/>
                <a:sym typeface="Montserrat SemiBold"/>
              </a:rPr>
              <a:t>Capacity Starts With Resources</a:t>
            </a:r>
            <a:endParaRPr sz="1300">
              <a:solidFill>
                <a:srgbClr val="19486A"/>
              </a:solidFill>
              <a:latin typeface="Montserrat SemiBold"/>
              <a:ea typeface="Montserrat SemiBold"/>
              <a:cs typeface="Montserrat SemiBold"/>
              <a:sym typeface="Montserrat SemiBold"/>
            </a:endParaRPr>
          </a:p>
        </p:txBody>
      </p:sp>
      <p:sp>
        <p:nvSpPr>
          <p:cNvPr id="466" name="Google Shape;466;p43"/>
          <p:cNvSpPr txBox="1"/>
          <p:nvPr/>
        </p:nvSpPr>
        <p:spPr>
          <a:xfrm>
            <a:off x="285750" y="219250"/>
            <a:ext cx="47970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19486A"/>
                </a:solidFill>
                <a:latin typeface="Montserrat"/>
                <a:ea typeface="Montserrat"/>
                <a:cs typeface="Montserrat"/>
                <a:sym typeface="Montserrat"/>
              </a:rPr>
              <a:t>Complex goals depend on coordinated systems.</a:t>
            </a:r>
            <a:endParaRPr b="1" sz="1700">
              <a:solidFill>
                <a:srgbClr val="19486A"/>
              </a:solidFill>
              <a:latin typeface="Montserrat"/>
              <a:ea typeface="Montserrat"/>
              <a:cs typeface="Montserrat"/>
              <a:sym typeface="Montserrat"/>
            </a:endParaRPr>
          </a:p>
        </p:txBody>
      </p:sp>
      <p:sp>
        <p:nvSpPr>
          <p:cNvPr id="467" name="Google Shape;467;p43"/>
          <p:cNvSpPr txBox="1"/>
          <p:nvPr/>
        </p:nvSpPr>
        <p:spPr>
          <a:xfrm>
            <a:off x="285600" y="3525900"/>
            <a:ext cx="3000000" cy="14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Montserrat Medium"/>
                <a:ea typeface="Montserrat Medium"/>
                <a:cs typeface="Montserrat Medium"/>
                <a:sym typeface="Montserrat Medium"/>
              </a:rPr>
              <a:t>Clear rules allow countries to participate reliably in global systems.</a:t>
            </a:r>
            <a:endParaRPr sz="1000">
              <a:latin typeface="Montserrat Medium"/>
              <a:ea typeface="Montserrat Medium"/>
              <a:cs typeface="Montserrat Medium"/>
              <a:sym typeface="Montserrat Medium"/>
            </a:endParaRPr>
          </a:p>
          <a:p>
            <a:pPr indent="-292100" lvl="0" marL="457200" rtl="0" algn="l">
              <a:lnSpc>
                <a:spcPct val="115000"/>
              </a:lnSpc>
              <a:spcBef>
                <a:spcPts val="0"/>
              </a:spcBef>
              <a:spcAft>
                <a:spcPts val="0"/>
              </a:spcAft>
              <a:buClr>
                <a:srgbClr val="19486A"/>
              </a:buClr>
              <a:buSzPts val="1000"/>
              <a:buFont typeface="Montserrat SemiBold"/>
              <a:buChar char="●"/>
            </a:pPr>
            <a:r>
              <a:rPr lang="en" sz="1000">
                <a:solidFill>
                  <a:srgbClr val="19486A"/>
                </a:solidFill>
                <a:latin typeface="Montserrat SemiBold"/>
                <a:ea typeface="Montserrat SemiBold"/>
                <a:cs typeface="Montserrat SemiBold"/>
                <a:sym typeface="Montserrat SemiBold"/>
              </a:rPr>
              <a:t>Transparent and predictable trade frameworks</a:t>
            </a:r>
            <a:endParaRPr sz="1000">
              <a:solidFill>
                <a:srgbClr val="19486A"/>
              </a:solidFill>
              <a:latin typeface="Montserrat SemiBold"/>
              <a:ea typeface="Montserrat SemiBold"/>
              <a:cs typeface="Montserrat SemiBold"/>
              <a:sym typeface="Montserrat SemiBold"/>
            </a:endParaRPr>
          </a:p>
          <a:p>
            <a:pPr indent="-292100" lvl="0" marL="457200" rtl="0" algn="l">
              <a:lnSpc>
                <a:spcPct val="115000"/>
              </a:lnSpc>
              <a:spcBef>
                <a:spcPts val="0"/>
              </a:spcBef>
              <a:spcAft>
                <a:spcPts val="0"/>
              </a:spcAft>
              <a:buClr>
                <a:srgbClr val="19486A"/>
              </a:buClr>
              <a:buSzPts val="1000"/>
              <a:buFont typeface="Montserrat SemiBold"/>
              <a:buChar char="●"/>
            </a:pPr>
            <a:r>
              <a:rPr lang="en" sz="1000">
                <a:solidFill>
                  <a:srgbClr val="19486A"/>
                </a:solidFill>
                <a:latin typeface="Montserrat SemiBold"/>
                <a:ea typeface="Montserrat SemiBold"/>
                <a:cs typeface="Montserrat SemiBold"/>
                <a:sym typeface="Montserrat SemiBold"/>
              </a:rPr>
              <a:t>Reduced barriers for least developed countries</a:t>
            </a:r>
            <a:endParaRPr sz="1000">
              <a:solidFill>
                <a:srgbClr val="19486A"/>
              </a:solidFill>
              <a:latin typeface="Montserrat SemiBold"/>
              <a:ea typeface="Montserrat SemiBold"/>
              <a:cs typeface="Montserrat SemiBold"/>
              <a:sym typeface="Montserrat SemiBold"/>
            </a:endParaRPr>
          </a:p>
          <a:p>
            <a:pPr indent="-292100" lvl="0" marL="457200" rtl="0" algn="l">
              <a:lnSpc>
                <a:spcPct val="115000"/>
              </a:lnSpc>
              <a:spcBef>
                <a:spcPts val="0"/>
              </a:spcBef>
              <a:spcAft>
                <a:spcPts val="0"/>
              </a:spcAft>
              <a:buClr>
                <a:srgbClr val="19486A"/>
              </a:buClr>
              <a:buSzPts val="1000"/>
              <a:buFont typeface="Montserrat SemiBold"/>
              <a:buChar char="●"/>
            </a:pPr>
            <a:r>
              <a:rPr lang="en" sz="1000">
                <a:solidFill>
                  <a:srgbClr val="19486A"/>
                </a:solidFill>
                <a:latin typeface="Montserrat SemiBold"/>
                <a:ea typeface="Montserrat SemiBold"/>
                <a:cs typeface="Montserrat SemiBold"/>
                <a:sym typeface="Montserrat SemiBold"/>
              </a:rPr>
              <a:t>Fair access to international markets</a:t>
            </a:r>
            <a:endParaRPr sz="1000">
              <a:solidFill>
                <a:srgbClr val="19486A"/>
              </a:solidFill>
              <a:latin typeface="Montserrat SemiBold"/>
              <a:ea typeface="Montserrat SemiBold"/>
              <a:cs typeface="Montserrat SemiBold"/>
              <a:sym typeface="Montserrat SemiBold"/>
            </a:endParaRPr>
          </a:p>
        </p:txBody>
      </p:sp>
      <p:pic>
        <p:nvPicPr>
          <p:cNvPr id="468" name="Google Shape;468;p43" title="2504.jpg"/>
          <p:cNvPicPr preferRelativeResize="0"/>
          <p:nvPr/>
        </p:nvPicPr>
        <p:blipFill>
          <a:blip r:embed="rId6">
            <a:alphaModFix/>
          </a:blip>
          <a:stretch>
            <a:fillRect/>
          </a:stretch>
        </p:blipFill>
        <p:spPr>
          <a:xfrm>
            <a:off x="6811375" y="2952175"/>
            <a:ext cx="2191324" cy="21913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44"/>
          <p:cNvSpPr txBox="1"/>
          <p:nvPr>
            <p:ph type="title"/>
          </p:nvPr>
        </p:nvSpPr>
        <p:spPr>
          <a:xfrm>
            <a:off x="0" y="0"/>
            <a:ext cx="9144000" cy="735900"/>
          </a:xfrm>
          <a:prstGeom prst="rect">
            <a:avLst/>
          </a:prstGeom>
          <a:solidFill>
            <a:srgbClr val="FCE5CD"/>
          </a:solidFill>
          <a:ln>
            <a:noFill/>
          </a:ln>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B45F06"/>
                </a:solidFill>
                <a:latin typeface="Montserrat SemiBold"/>
                <a:ea typeface="Montserrat SemiBold"/>
                <a:cs typeface="Montserrat SemiBold"/>
                <a:sym typeface="Montserrat SemiBold"/>
              </a:rPr>
              <a:t> </a:t>
            </a:r>
            <a:r>
              <a:rPr lang="en" sz="2600">
                <a:solidFill>
                  <a:srgbClr val="B45F06"/>
                </a:solidFill>
                <a:latin typeface="Montserrat SemiBold"/>
                <a:ea typeface="Montserrat SemiBold"/>
                <a:cs typeface="Montserrat SemiBold"/>
                <a:sym typeface="Montserrat SemiBold"/>
              </a:rPr>
              <a:t>How IITH is contributing to Sustainability?</a:t>
            </a:r>
            <a:endParaRPr sz="2600">
              <a:solidFill>
                <a:srgbClr val="B45F06"/>
              </a:solidFill>
              <a:latin typeface="Montserrat SemiBold"/>
              <a:ea typeface="Montserrat SemiBold"/>
              <a:cs typeface="Montserrat SemiBold"/>
              <a:sym typeface="Montserrat SemiBold"/>
            </a:endParaRPr>
          </a:p>
        </p:txBody>
      </p:sp>
      <p:sp>
        <p:nvSpPr>
          <p:cNvPr id="474" name="Google Shape;474;p44"/>
          <p:cNvSpPr txBox="1"/>
          <p:nvPr>
            <p:ph idx="1" type="body"/>
          </p:nvPr>
        </p:nvSpPr>
        <p:spPr>
          <a:xfrm>
            <a:off x="123600" y="1015900"/>
            <a:ext cx="8896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highlight>
                  <a:srgbClr val="FFFFFF"/>
                </a:highlight>
                <a:latin typeface="Montserrat"/>
                <a:ea typeface="Montserrat"/>
                <a:cs typeface="Montserrat"/>
                <a:sym typeface="Montserrat"/>
              </a:rPr>
              <a:t>IIT Hyderabad is at the forefront of sustainability, addressing climate change through innovative research, practical actions, and capacity building. With a vision to create an eco-friendly campus, IITH integrates cutting-edge technology with impactful initiatives to reduce its environmental footprint and inspire global climate action. </a:t>
            </a:r>
            <a:endParaRPr sz="1200">
              <a:solidFill>
                <a:schemeClr val="dk1"/>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rPr lang="en" sz="1200">
                <a:solidFill>
                  <a:schemeClr val="dk1"/>
                </a:solidFill>
                <a:highlight>
                  <a:srgbClr val="FFFFFF"/>
                </a:highlight>
                <a:latin typeface="Montserrat"/>
                <a:ea typeface="Montserrat"/>
                <a:cs typeface="Montserrat"/>
                <a:sym typeface="Montserrat"/>
              </a:rPr>
              <a:t>Recognized for its efforts, </a:t>
            </a:r>
            <a:r>
              <a:rPr b="1" lang="en" sz="1200">
                <a:solidFill>
                  <a:srgbClr val="B45F06"/>
                </a:solidFill>
                <a:highlight>
                  <a:srgbClr val="FFFFFF"/>
                </a:highlight>
                <a:latin typeface="Montserrat"/>
                <a:ea typeface="Montserrat"/>
                <a:cs typeface="Montserrat"/>
                <a:sym typeface="Montserrat"/>
              </a:rPr>
              <a:t>IITH received the Haritha Haram Award in 2022</a:t>
            </a:r>
            <a:r>
              <a:rPr lang="en" sz="1200">
                <a:solidFill>
                  <a:schemeClr val="dk1"/>
                </a:solidFill>
                <a:highlight>
                  <a:srgbClr val="FFFFFF"/>
                </a:highlight>
                <a:latin typeface="Montserrat"/>
                <a:ea typeface="Montserrat"/>
                <a:cs typeface="Montserrat"/>
                <a:sym typeface="Montserrat"/>
              </a:rPr>
              <a:t>, for its commitment to green practices. Strengthening its focus on sustainability, IITH partnered with Greenko to establish the School for Sustainable Science and Technology, advancing research in renewable energy, waste management, and environmental resilience.</a:t>
            </a:r>
            <a:endParaRPr sz="1200">
              <a:solidFill>
                <a:schemeClr val="dk1"/>
              </a:solidFill>
              <a:highlight>
                <a:srgbClr val="FFFFFF"/>
              </a:highlight>
              <a:latin typeface="Montserrat"/>
              <a:ea typeface="Montserrat"/>
              <a:cs typeface="Montserrat"/>
              <a:sym typeface="Montserrat"/>
            </a:endParaRPr>
          </a:p>
          <a:p>
            <a:pPr indent="0" lvl="0" marL="0" rtl="0" algn="l">
              <a:spcBef>
                <a:spcPts val="1200"/>
              </a:spcBef>
              <a:spcAft>
                <a:spcPts val="0"/>
              </a:spcAft>
              <a:buNone/>
            </a:pPr>
            <a:r>
              <a:rPr lang="en" sz="1200">
                <a:solidFill>
                  <a:schemeClr val="dk1"/>
                </a:solidFill>
                <a:highlight>
                  <a:srgbClr val="FFFFFF"/>
                </a:highlight>
                <a:latin typeface="Montserrat"/>
                <a:ea typeface="Montserrat"/>
                <a:cs typeface="Montserrat"/>
                <a:sym typeface="Montserrat"/>
              </a:rPr>
              <a:t>On campus, sustainability is embedded in daily operations. The </a:t>
            </a:r>
            <a:r>
              <a:rPr b="1" lang="en" sz="1200">
                <a:solidFill>
                  <a:srgbClr val="B45F06"/>
                </a:solidFill>
                <a:highlight>
                  <a:srgbClr val="FFFFFF"/>
                </a:highlight>
                <a:latin typeface="Montserrat"/>
                <a:ea typeface="Montserrat"/>
                <a:cs typeface="Montserrat"/>
                <a:sym typeface="Montserrat"/>
              </a:rPr>
              <a:t>4.5 MW solar power plant, radiant cooling system, and zero waste policy demonstrate</a:t>
            </a:r>
            <a:r>
              <a:rPr b="1" lang="en" sz="1200">
                <a:solidFill>
                  <a:schemeClr val="dk1"/>
                </a:solidFill>
                <a:highlight>
                  <a:srgbClr val="FFFFFF"/>
                </a:highlight>
                <a:latin typeface="Montserrat"/>
                <a:ea typeface="Montserrat"/>
                <a:cs typeface="Montserrat"/>
                <a:sym typeface="Montserrat"/>
              </a:rPr>
              <a:t> </a:t>
            </a:r>
            <a:r>
              <a:rPr lang="en" sz="1200">
                <a:solidFill>
                  <a:schemeClr val="dk1"/>
                </a:solidFill>
                <a:highlight>
                  <a:srgbClr val="FFFFFF"/>
                </a:highlight>
                <a:latin typeface="Montserrat"/>
                <a:ea typeface="Montserrat"/>
                <a:cs typeface="Montserrat"/>
                <a:sym typeface="Montserrat"/>
              </a:rPr>
              <a:t>IITH’s dedication to eco-friendly infrastructure. Initiatives like biodigesters, composting, and wastewater recycling ensure efficient resource management. </a:t>
            </a:r>
            <a:endParaRPr sz="1200">
              <a:solidFill>
                <a:schemeClr val="dk1"/>
              </a:solidFill>
              <a:highlight>
                <a:srgbClr val="FFFFFF"/>
              </a:highlight>
              <a:latin typeface="Montserrat"/>
              <a:ea typeface="Montserrat"/>
              <a:cs typeface="Montserrat"/>
              <a:sym typeface="Montserrat"/>
            </a:endParaRPr>
          </a:p>
          <a:p>
            <a:pPr indent="0" lvl="0" marL="0" rtl="0" algn="l">
              <a:spcBef>
                <a:spcPts val="1200"/>
              </a:spcBef>
              <a:spcAft>
                <a:spcPts val="1200"/>
              </a:spcAft>
              <a:buNone/>
            </a:pPr>
            <a:r>
              <a:rPr lang="en" sz="1200">
                <a:solidFill>
                  <a:schemeClr val="dk1"/>
                </a:solidFill>
                <a:highlight>
                  <a:srgbClr val="FFFFFF"/>
                </a:highlight>
                <a:latin typeface="Montserrat"/>
                <a:ea typeface="Montserrat"/>
                <a:cs typeface="Montserrat"/>
                <a:sym typeface="Montserrat"/>
              </a:rPr>
              <a:t>Students play a vital role in sustainability, participating in clean-up drives, plantation activities, and cycling promotion programs. These efforts cultivate a culture of environmental responsibility. With its innovative practices and active student involvement, IIT Hyderabad is paving the way for a greener future, inspiring sustainable living across the globe</a:t>
            </a:r>
            <a:endParaRPr sz="1200">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45"/>
          <p:cNvSpPr txBox="1"/>
          <p:nvPr>
            <p:ph idx="1" type="body"/>
          </p:nvPr>
        </p:nvSpPr>
        <p:spPr>
          <a:xfrm>
            <a:off x="0" y="0"/>
            <a:ext cx="9144000" cy="7359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rPr lang="en" sz="2800">
                <a:solidFill>
                  <a:srgbClr val="990000"/>
                </a:solidFill>
                <a:latin typeface="Montserrat SemiBold"/>
                <a:ea typeface="Montserrat SemiBold"/>
                <a:cs typeface="Montserrat SemiBold"/>
                <a:sym typeface="Montserrat SemiBold"/>
              </a:rPr>
              <a:t>  </a:t>
            </a:r>
            <a:r>
              <a:rPr lang="en" sz="2800">
                <a:solidFill>
                  <a:srgbClr val="990000"/>
                </a:solidFill>
                <a:latin typeface="Montserrat SemiBold"/>
                <a:ea typeface="Montserrat SemiBold"/>
                <a:cs typeface="Montserrat SemiBold"/>
                <a:sym typeface="Montserrat SemiBold"/>
              </a:rPr>
              <a:t>Ecological Stewardship</a:t>
            </a:r>
            <a:endParaRPr sz="1070">
              <a:solidFill>
                <a:srgbClr val="990000"/>
              </a:solidFill>
              <a:highlight>
                <a:srgbClr val="FFFFFF"/>
              </a:highlight>
              <a:latin typeface="Montserrat SemiBold"/>
              <a:ea typeface="Montserrat SemiBold"/>
              <a:cs typeface="Montserrat SemiBold"/>
              <a:sym typeface="Montserrat SemiBold"/>
            </a:endParaRPr>
          </a:p>
        </p:txBody>
      </p:sp>
      <p:pic>
        <p:nvPicPr>
          <p:cNvPr id="480" name="Google Shape;480;p45"/>
          <p:cNvPicPr preferRelativeResize="0"/>
          <p:nvPr/>
        </p:nvPicPr>
        <p:blipFill rotWithShape="1">
          <a:blip r:embed="rId3">
            <a:alphaModFix/>
          </a:blip>
          <a:srcRect b="43122" l="0" r="0" t="25398"/>
          <a:stretch/>
        </p:blipFill>
        <p:spPr>
          <a:xfrm>
            <a:off x="0" y="3225000"/>
            <a:ext cx="9144003" cy="1918501"/>
          </a:xfrm>
          <a:prstGeom prst="rect">
            <a:avLst/>
          </a:prstGeom>
          <a:noFill/>
          <a:ln>
            <a:noFill/>
          </a:ln>
        </p:spPr>
      </p:pic>
      <p:sp>
        <p:nvSpPr>
          <p:cNvPr id="481" name="Google Shape;481;p45"/>
          <p:cNvSpPr txBox="1"/>
          <p:nvPr/>
        </p:nvSpPr>
        <p:spPr>
          <a:xfrm>
            <a:off x="0" y="778350"/>
            <a:ext cx="9144000" cy="2462700"/>
          </a:xfrm>
          <a:prstGeom prst="rect">
            <a:avLst/>
          </a:prstGeom>
          <a:noFill/>
          <a:ln>
            <a:noFill/>
          </a:ln>
        </p:spPr>
        <p:txBody>
          <a:bodyPr anchorCtr="0" anchor="t" bIns="91425" lIns="91425" spcFirstLastPara="1" rIns="91425" wrap="square" tIns="91425">
            <a:spAutoFit/>
          </a:bodyPr>
          <a:lstStyle/>
          <a:p>
            <a:pPr indent="0" lvl="0" marL="171450" rtl="0" algn="l">
              <a:lnSpc>
                <a:spcPct val="105000"/>
              </a:lnSpc>
              <a:spcBef>
                <a:spcPts val="0"/>
              </a:spcBef>
              <a:spcAft>
                <a:spcPts val="0"/>
              </a:spcAft>
              <a:buNone/>
            </a:pPr>
            <a:r>
              <a:rPr lang="en" sz="1200">
                <a:solidFill>
                  <a:srgbClr val="222222"/>
                </a:solidFill>
                <a:latin typeface="Montserrat Medium"/>
                <a:ea typeface="Montserrat Medium"/>
                <a:cs typeface="Montserrat Medium"/>
                <a:sym typeface="Montserrat Medium"/>
              </a:rPr>
              <a:t>IIT Hyderabad has emerged as an oasis of biodiversity within a rapidly transforming landscape. The campus undertakes monthly plantation drives, strengthening native ecological processes. Last year, IIT Hyderabad also hosted a large-scale monsoon plantation drive, resulting in the planting of over 2,000 trees across carefully designed patches. These patches are envisioned as future ecosystems for birds, butterflies, and insects, and include diverse plantation spaces such as fruit gardens, focused biodiversity zones, and walking trails with tree species selected based on canopy structure.</a:t>
            </a:r>
            <a:endParaRPr sz="1200">
              <a:solidFill>
                <a:srgbClr val="222222"/>
              </a:solidFill>
              <a:latin typeface="Montserrat Medium"/>
              <a:ea typeface="Montserrat Medium"/>
              <a:cs typeface="Montserrat Medium"/>
              <a:sym typeface="Montserrat Medium"/>
            </a:endParaRPr>
          </a:p>
          <a:p>
            <a:pPr indent="0" lvl="0" marL="171450" rtl="0" algn="l">
              <a:lnSpc>
                <a:spcPct val="105000"/>
              </a:lnSpc>
              <a:spcBef>
                <a:spcPts val="1200"/>
              </a:spcBef>
              <a:spcAft>
                <a:spcPts val="1200"/>
              </a:spcAft>
              <a:buNone/>
            </a:pPr>
            <a:r>
              <a:rPr lang="en" sz="1200">
                <a:solidFill>
                  <a:srgbClr val="222222"/>
                </a:solidFill>
                <a:latin typeface="Montserrat Medium"/>
                <a:ea typeface="Montserrat Medium"/>
                <a:cs typeface="Montserrat Medium"/>
                <a:sym typeface="Montserrat Medium"/>
              </a:rPr>
              <a:t>The campus actively contributes to bird conservation initiatives and has documented over 60 bird species, recently published in a dedicated book on the birds of IIT Hyderabad. One of the most recent and unique efforts is the creation of a butterfly garden, designed as a mini island habitat to support butterfly populations on campus. Together, these initiatives demonstrate IIT Hyderabad’s commitment to integrating biodiversity conservation into large-scale campus development, reinforcing sustainability through ecological stewardship.</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85" name="Shape 485"/>
        <p:cNvGrpSpPr/>
        <p:nvPr/>
      </p:nvGrpSpPr>
      <p:grpSpPr>
        <a:xfrm>
          <a:off x="0" y="0"/>
          <a:ext cx="0" cy="0"/>
          <a:chOff x="0" y="0"/>
          <a:chExt cx="0" cy="0"/>
        </a:xfrm>
      </p:grpSpPr>
      <p:sp>
        <p:nvSpPr>
          <p:cNvPr id="486" name="Google Shape;486;p46"/>
          <p:cNvSpPr txBox="1"/>
          <p:nvPr>
            <p:ph type="title"/>
          </p:nvPr>
        </p:nvSpPr>
        <p:spPr>
          <a:xfrm>
            <a:off x="0" y="-5925"/>
            <a:ext cx="91440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Miyawaki</a:t>
            </a:r>
            <a:r>
              <a:rPr b="1" lang="en">
                <a:latin typeface="Montserrat"/>
                <a:ea typeface="Montserrat"/>
                <a:cs typeface="Montserrat"/>
                <a:sym typeface="Montserrat"/>
              </a:rPr>
              <a:t> Forest @ IITH </a:t>
            </a:r>
            <a:endParaRPr b="1">
              <a:latin typeface="Montserrat"/>
              <a:ea typeface="Montserrat"/>
              <a:cs typeface="Montserrat"/>
              <a:sym typeface="Montserrat"/>
            </a:endParaRPr>
          </a:p>
        </p:txBody>
      </p:sp>
      <p:sp>
        <p:nvSpPr>
          <p:cNvPr id="487" name="Google Shape;487;p46"/>
          <p:cNvSpPr txBox="1"/>
          <p:nvPr>
            <p:ph idx="1" type="body"/>
          </p:nvPr>
        </p:nvSpPr>
        <p:spPr>
          <a:xfrm>
            <a:off x="190200" y="1152475"/>
            <a:ext cx="4230300" cy="34164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853"/>
              <a:buNone/>
            </a:pPr>
            <a:r>
              <a:rPr b="1" lang="en" sz="1300">
                <a:solidFill>
                  <a:srgbClr val="0C343D"/>
                </a:solidFill>
                <a:latin typeface="Montserrat"/>
                <a:ea typeface="Montserrat"/>
                <a:cs typeface="Montserrat"/>
                <a:sym typeface="Montserrat"/>
              </a:rPr>
              <a:t>3,000 saplings</a:t>
            </a:r>
            <a:r>
              <a:rPr lang="en" sz="1300">
                <a:solidFill>
                  <a:srgbClr val="0C343D"/>
                </a:solidFill>
                <a:latin typeface="Montserrat"/>
                <a:ea typeface="Montserrat"/>
                <a:cs typeface="Montserrat"/>
                <a:sym typeface="Montserrat"/>
              </a:rPr>
              <a:t> were planted by Green Office, </a:t>
            </a:r>
            <a:r>
              <a:rPr lang="en" sz="1300">
                <a:solidFill>
                  <a:srgbClr val="0C343D"/>
                </a:solidFill>
                <a:latin typeface="Montserrat"/>
                <a:ea typeface="Montserrat"/>
                <a:cs typeface="Montserrat"/>
                <a:sym typeface="Montserrat"/>
              </a:rPr>
              <a:t>IIT Hyderabad</a:t>
            </a:r>
            <a:r>
              <a:rPr lang="en" sz="1300">
                <a:solidFill>
                  <a:srgbClr val="0C343D"/>
                </a:solidFill>
                <a:latin typeface="Montserrat"/>
                <a:ea typeface="Montserrat"/>
                <a:cs typeface="Montserrat"/>
                <a:sym typeface="Montserrat"/>
              </a:rPr>
              <a:t>, using the Miyawaki plantation technique to strengthen the green cover and biodiversity at IIT Hyderabad</a:t>
            </a:r>
            <a:endParaRPr sz="1300">
              <a:solidFill>
                <a:srgbClr val="0C343D"/>
              </a:solidFill>
              <a:latin typeface="Montserrat"/>
              <a:ea typeface="Montserrat"/>
              <a:cs typeface="Montserrat"/>
              <a:sym typeface="Montserrat"/>
            </a:endParaRPr>
          </a:p>
          <a:p>
            <a:pPr indent="0" lvl="0" marL="0" rtl="0" algn="l">
              <a:lnSpc>
                <a:spcPct val="95000"/>
              </a:lnSpc>
              <a:spcBef>
                <a:spcPts val="1200"/>
              </a:spcBef>
              <a:spcAft>
                <a:spcPts val="0"/>
              </a:spcAft>
              <a:buSzPts val="853"/>
              <a:buNone/>
            </a:pPr>
            <a:r>
              <a:rPr lang="en" sz="1300">
                <a:solidFill>
                  <a:srgbClr val="0C343D"/>
                </a:solidFill>
                <a:latin typeface="Montserrat"/>
                <a:ea typeface="Montserrat"/>
                <a:cs typeface="Montserrat"/>
                <a:sym typeface="Montserrat"/>
              </a:rPr>
              <a:t>The </a:t>
            </a:r>
            <a:r>
              <a:rPr b="1" lang="en" sz="1300">
                <a:solidFill>
                  <a:srgbClr val="0C343D"/>
                </a:solidFill>
                <a:latin typeface="Montserrat"/>
                <a:ea typeface="Montserrat"/>
                <a:cs typeface="Montserrat"/>
                <a:sym typeface="Montserrat"/>
              </a:rPr>
              <a:t>Miyawaki method</a:t>
            </a:r>
            <a:r>
              <a:rPr lang="en" sz="1300">
                <a:solidFill>
                  <a:srgbClr val="0C343D"/>
                </a:solidFill>
                <a:latin typeface="Montserrat"/>
                <a:ea typeface="Montserrat"/>
                <a:cs typeface="Montserrat"/>
                <a:sym typeface="Montserrat"/>
              </a:rPr>
              <a:t> supports the rapid growth of dense, native forests, creating </a:t>
            </a:r>
            <a:r>
              <a:rPr b="1" lang="en" sz="1300">
                <a:solidFill>
                  <a:srgbClr val="0C343D"/>
                </a:solidFill>
                <a:latin typeface="Montserrat"/>
                <a:ea typeface="Montserrat"/>
                <a:cs typeface="Montserrat"/>
                <a:sym typeface="Montserrat"/>
              </a:rPr>
              <a:t>self-sustaining green lung spaces</a:t>
            </a:r>
            <a:r>
              <a:rPr lang="en" sz="1300">
                <a:solidFill>
                  <a:srgbClr val="0C343D"/>
                </a:solidFill>
                <a:latin typeface="Montserrat"/>
                <a:ea typeface="Montserrat"/>
                <a:cs typeface="Montserrat"/>
                <a:sym typeface="Montserrat"/>
              </a:rPr>
              <a:t> with long-term ecological benefits.</a:t>
            </a:r>
            <a:endParaRPr sz="1300">
              <a:solidFill>
                <a:srgbClr val="0C343D"/>
              </a:solidFill>
              <a:latin typeface="Montserrat"/>
              <a:ea typeface="Montserrat"/>
              <a:cs typeface="Montserrat"/>
              <a:sym typeface="Montserrat"/>
            </a:endParaRPr>
          </a:p>
          <a:p>
            <a:pPr indent="0" lvl="0" marL="0" rtl="0" algn="l">
              <a:lnSpc>
                <a:spcPct val="95000"/>
              </a:lnSpc>
              <a:spcBef>
                <a:spcPts val="1200"/>
              </a:spcBef>
              <a:spcAft>
                <a:spcPts val="1200"/>
              </a:spcAft>
              <a:buSzPts val="853"/>
              <a:buNone/>
            </a:pPr>
            <a:r>
              <a:rPr lang="en" sz="1300">
                <a:solidFill>
                  <a:srgbClr val="0C343D"/>
                </a:solidFill>
                <a:latin typeface="Montserrat"/>
                <a:ea typeface="Montserrat"/>
                <a:cs typeface="Montserrat"/>
                <a:sym typeface="Montserrat"/>
              </a:rPr>
              <a:t>This plantation drive was carried out with CSR support from Genpact and implemented by </a:t>
            </a:r>
            <a:r>
              <a:rPr lang="en" sz="1300">
                <a:solidFill>
                  <a:srgbClr val="0C343D"/>
                </a:solidFill>
                <a:latin typeface="Montserrat"/>
                <a:ea typeface="Montserrat"/>
                <a:cs typeface="Montserrat"/>
                <a:sym typeface="Montserrat"/>
              </a:rPr>
              <a:t>united way hyd</a:t>
            </a:r>
            <a:r>
              <a:rPr lang="en" sz="1300">
                <a:solidFill>
                  <a:srgbClr val="0C343D"/>
                </a:solidFill>
                <a:latin typeface="Montserrat"/>
                <a:ea typeface="Montserrat"/>
                <a:cs typeface="Montserrat"/>
                <a:sym typeface="Montserrat"/>
              </a:rPr>
              <a:t> , with the active participation of </a:t>
            </a:r>
            <a:r>
              <a:rPr b="1" lang="en" sz="1300">
                <a:solidFill>
                  <a:srgbClr val="0C343D"/>
                </a:solidFill>
                <a:latin typeface="Montserrat"/>
                <a:ea typeface="Montserrat"/>
                <a:cs typeface="Montserrat"/>
                <a:sym typeface="Montserrat"/>
              </a:rPr>
              <a:t>50 Genpact volunteers</a:t>
            </a:r>
            <a:r>
              <a:rPr lang="en" sz="1300">
                <a:solidFill>
                  <a:srgbClr val="0C343D"/>
                </a:solidFill>
                <a:latin typeface="Montserrat"/>
                <a:ea typeface="Montserrat"/>
                <a:cs typeface="Montserrat"/>
                <a:sym typeface="Montserrat"/>
              </a:rPr>
              <a:t>, </a:t>
            </a:r>
            <a:r>
              <a:rPr b="1" lang="en" sz="1300">
                <a:solidFill>
                  <a:srgbClr val="0C343D"/>
                </a:solidFill>
                <a:latin typeface="Montserrat"/>
                <a:ea typeface="Montserrat"/>
                <a:cs typeface="Montserrat"/>
                <a:sym typeface="Montserrat"/>
              </a:rPr>
              <a:t>IITH students and faculties.</a:t>
            </a:r>
            <a:endParaRPr b="1" sz="1300">
              <a:solidFill>
                <a:srgbClr val="0C343D"/>
              </a:solidFill>
              <a:latin typeface="Montserrat"/>
              <a:ea typeface="Montserrat"/>
              <a:cs typeface="Montserrat"/>
              <a:sym typeface="Montserrat"/>
            </a:endParaRPr>
          </a:p>
        </p:txBody>
      </p:sp>
      <p:pic>
        <p:nvPicPr>
          <p:cNvPr id="488" name="Google Shape;488;p46"/>
          <p:cNvPicPr preferRelativeResize="0"/>
          <p:nvPr/>
        </p:nvPicPr>
        <p:blipFill>
          <a:blip r:embed="rId3">
            <a:alphaModFix/>
          </a:blip>
          <a:stretch>
            <a:fillRect/>
          </a:stretch>
        </p:blipFill>
        <p:spPr>
          <a:xfrm>
            <a:off x="4572900" y="1170125"/>
            <a:ext cx="4418700" cy="2945800"/>
          </a:xfrm>
          <a:prstGeom prst="rect">
            <a:avLst/>
          </a:prstGeom>
          <a:noFill/>
          <a:ln>
            <a:noFill/>
          </a:ln>
        </p:spPr>
      </p:pic>
      <p:sp>
        <p:nvSpPr>
          <p:cNvPr id="489" name="Google Shape;489;p46"/>
          <p:cNvSpPr txBox="1"/>
          <p:nvPr/>
        </p:nvSpPr>
        <p:spPr>
          <a:xfrm>
            <a:off x="4638150" y="4177350"/>
            <a:ext cx="4288200" cy="5649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b="1" lang="en" sz="1300">
                <a:solidFill>
                  <a:schemeClr val="dk2"/>
                </a:solidFill>
                <a:latin typeface="Montserrat"/>
                <a:ea typeface="Montserrat"/>
                <a:cs typeface="Montserrat"/>
                <a:sym typeface="Montserrat"/>
              </a:rPr>
              <a:t>Miyawaki forest p</a:t>
            </a:r>
            <a:r>
              <a:rPr b="1" lang="en" sz="1300">
                <a:solidFill>
                  <a:schemeClr val="dk2"/>
                </a:solidFill>
                <a:latin typeface="Montserrat"/>
                <a:ea typeface="Montserrat"/>
                <a:cs typeface="Montserrat"/>
                <a:sym typeface="Montserrat"/>
              </a:rPr>
              <a:t>lantation drive by Green Office, IIT Hyderabad</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493" name="Shape 493"/>
        <p:cNvGrpSpPr/>
        <p:nvPr/>
      </p:nvGrpSpPr>
      <p:grpSpPr>
        <a:xfrm>
          <a:off x="0" y="0"/>
          <a:ext cx="0" cy="0"/>
          <a:chOff x="0" y="0"/>
          <a:chExt cx="0" cy="0"/>
        </a:xfrm>
      </p:grpSpPr>
      <p:sp>
        <p:nvSpPr>
          <p:cNvPr id="494" name="Google Shape;494;p47"/>
          <p:cNvSpPr txBox="1"/>
          <p:nvPr>
            <p:ph type="title"/>
          </p:nvPr>
        </p:nvSpPr>
        <p:spPr>
          <a:xfrm>
            <a:off x="0" y="-5925"/>
            <a:ext cx="91440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Greenko School of</a:t>
            </a:r>
            <a:r>
              <a:rPr b="1" lang="en">
                <a:latin typeface="Montserrat"/>
                <a:ea typeface="Montserrat"/>
                <a:cs typeface="Montserrat"/>
                <a:sym typeface="Montserrat"/>
              </a:rPr>
              <a:t> Sustainability @ IITH </a:t>
            </a:r>
            <a:endParaRPr b="1">
              <a:latin typeface="Montserrat"/>
              <a:ea typeface="Montserrat"/>
              <a:cs typeface="Montserrat"/>
              <a:sym typeface="Montserrat"/>
            </a:endParaRPr>
          </a:p>
        </p:txBody>
      </p:sp>
      <p:sp>
        <p:nvSpPr>
          <p:cNvPr id="495" name="Google Shape;495;p47"/>
          <p:cNvSpPr txBox="1"/>
          <p:nvPr>
            <p:ph idx="1" type="body"/>
          </p:nvPr>
        </p:nvSpPr>
        <p:spPr>
          <a:xfrm>
            <a:off x="253825" y="967125"/>
            <a:ext cx="38217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300">
                <a:solidFill>
                  <a:schemeClr val="dk1"/>
                </a:solidFill>
                <a:latin typeface="Montserrat"/>
                <a:ea typeface="Montserrat"/>
                <a:cs typeface="Montserrat"/>
                <a:sym typeface="Montserrat"/>
              </a:rPr>
              <a:t>Greenko Group and IIT Hyderabad are collaborating to establish the </a:t>
            </a:r>
            <a:r>
              <a:rPr b="1" lang="en" sz="1300">
                <a:solidFill>
                  <a:schemeClr val="dk1"/>
                </a:solidFill>
                <a:latin typeface="Montserrat"/>
                <a:ea typeface="Montserrat"/>
                <a:cs typeface="Montserrat"/>
                <a:sym typeface="Montserrat"/>
              </a:rPr>
              <a:t>Greenko School of Sustainability at the Indian Institute of Technology Hyderabad.</a:t>
            </a:r>
            <a:r>
              <a:rPr lang="en" sz="1300">
                <a:solidFill>
                  <a:schemeClr val="dk1"/>
                </a:solidFill>
                <a:latin typeface="Montserrat"/>
                <a:ea typeface="Montserrat"/>
                <a:cs typeface="Montserrat"/>
                <a:sym typeface="Montserrat"/>
              </a:rPr>
              <a:t> </a:t>
            </a:r>
            <a:endParaRPr sz="1300">
              <a:solidFill>
                <a:schemeClr val="dk1"/>
              </a:solidFill>
              <a:latin typeface="Montserrat"/>
              <a:ea typeface="Montserrat"/>
              <a:cs typeface="Montserrat"/>
              <a:sym typeface="Montserrat"/>
            </a:endParaRPr>
          </a:p>
          <a:p>
            <a:pPr indent="0" lvl="0" marL="0" rtl="0" algn="l">
              <a:spcBef>
                <a:spcPts val="1200"/>
              </a:spcBef>
              <a:spcAft>
                <a:spcPts val="0"/>
              </a:spcAft>
              <a:buNone/>
            </a:pPr>
            <a:r>
              <a:rPr lang="en" sz="1300">
                <a:solidFill>
                  <a:schemeClr val="dk1"/>
                </a:solidFill>
                <a:latin typeface="Montserrat"/>
                <a:ea typeface="Montserrat"/>
                <a:cs typeface="Montserrat"/>
                <a:sym typeface="Montserrat"/>
              </a:rPr>
              <a:t>The School of Sustainability is designed to shape a world that harmonizes with nature and empowers future generations toward a more sustainable tomorrow. The objectives of the school are to conduct research and development, education programs. </a:t>
            </a:r>
            <a:endParaRPr sz="1300">
              <a:solidFill>
                <a:schemeClr val="dk1"/>
              </a:solidFill>
              <a:latin typeface="Montserrat"/>
              <a:ea typeface="Montserrat"/>
              <a:cs typeface="Montserrat"/>
              <a:sym typeface="Montserrat"/>
            </a:endParaRPr>
          </a:p>
          <a:p>
            <a:pPr indent="0" lvl="0" marL="0" rtl="0" algn="l">
              <a:spcBef>
                <a:spcPts val="1200"/>
              </a:spcBef>
              <a:spcAft>
                <a:spcPts val="1200"/>
              </a:spcAft>
              <a:buNone/>
            </a:pPr>
            <a:r>
              <a:rPr lang="en" sz="1300">
                <a:solidFill>
                  <a:schemeClr val="dk1"/>
                </a:solidFill>
                <a:latin typeface="Montserrat"/>
                <a:ea typeface="Montserrat"/>
                <a:cs typeface="Montserrat"/>
                <a:sym typeface="Montserrat"/>
              </a:rPr>
              <a:t>The Greenko School of Sustainability will be structured as a </a:t>
            </a:r>
            <a:r>
              <a:rPr b="1" lang="en" sz="1300">
                <a:solidFill>
                  <a:schemeClr val="dk1"/>
                </a:solidFill>
                <a:latin typeface="Montserrat"/>
                <a:ea typeface="Montserrat"/>
                <a:cs typeface="Montserrat"/>
                <a:sym typeface="Montserrat"/>
              </a:rPr>
              <a:t>cross-disciplinary center</a:t>
            </a:r>
            <a:r>
              <a:rPr lang="en" sz="1300">
                <a:solidFill>
                  <a:schemeClr val="dk1"/>
                </a:solidFill>
                <a:latin typeface="Montserrat"/>
                <a:ea typeface="Montserrat"/>
                <a:cs typeface="Montserrat"/>
                <a:sym typeface="Montserrat"/>
              </a:rPr>
              <a:t> that manages seamless participation and knowledge flow from all existing departments and centers of IIT Hyderabad.  </a:t>
            </a:r>
            <a:endParaRPr>
              <a:latin typeface="Montserrat"/>
              <a:ea typeface="Montserrat"/>
              <a:cs typeface="Montserrat"/>
              <a:sym typeface="Montserrat"/>
            </a:endParaRPr>
          </a:p>
        </p:txBody>
      </p:sp>
      <p:pic>
        <p:nvPicPr>
          <p:cNvPr id="496" name="Google Shape;496;p47"/>
          <p:cNvPicPr preferRelativeResize="0"/>
          <p:nvPr/>
        </p:nvPicPr>
        <p:blipFill rotWithShape="1">
          <a:blip r:embed="rId3">
            <a:alphaModFix/>
          </a:blip>
          <a:srcRect b="64364" l="3460" r="3283" t="2074"/>
          <a:stretch/>
        </p:blipFill>
        <p:spPr>
          <a:xfrm>
            <a:off x="4374180" y="1112036"/>
            <a:ext cx="4769824" cy="2428099"/>
          </a:xfrm>
          <a:prstGeom prst="rect">
            <a:avLst/>
          </a:prstGeom>
          <a:noFill/>
          <a:ln>
            <a:noFill/>
          </a:ln>
        </p:spPr>
      </p:pic>
      <p:sp>
        <p:nvSpPr>
          <p:cNvPr id="497" name="Google Shape;497;p47"/>
          <p:cNvSpPr txBox="1"/>
          <p:nvPr/>
        </p:nvSpPr>
        <p:spPr>
          <a:xfrm>
            <a:off x="4374175" y="3673925"/>
            <a:ext cx="47040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2"/>
                </a:solidFill>
                <a:latin typeface="Montserrat"/>
                <a:ea typeface="Montserrat"/>
                <a:cs typeface="Montserrat"/>
                <a:sym typeface="Montserrat"/>
              </a:rPr>
              <a:t>Link to Greenko School of Sustainability: </a:t>
            </a:r>
            <a:r>
              <a:rPr b="1" lang="en" sz="1300" u="sng">
                <a:solidFill>
                  <a:schemeClr val="hlink"/>
                </a:solidFill>
                <a:latin typeface="Montserrat"/>
                <a:ea typeface="Montserrat"/>
                <a:cs typeface="Montserrat"/>
                <a:sym typeface="Montserrat"/>
                <a:hlinkClick r:id="rId4"/>
              </a:rPr>
              <a:t>https://gss.iith.ac.in</a:t>
            </a:r>
            <a:endParaRPr b="1" sz="1300">
              <a:solidFill>
                <a:schemeClr val="dk2"/>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501" name="Shape 501"/>
        <p:cNvGrpSpPr/>
        <p:nvPr/>
      </p:nvGrpSpPr>
      <p:grpSpPr>
        <a:xfrm>
          <a:off x="0" y="0"/>
          <a:ext cx="0" cy="0"/>
          <a:chOff x="0" y="0"/>
          <a:chExt cx="0" cy="0"/>
        </a:xfrm>
      </p:grpSpPr>
      <p:sp>
        <p:nvSpPr>
          <p:cNvPr id="502" name="Google Shape;502;p48"/>
          <p:cNvSpPr txBox="1"/>
          <p:nvPr>
            <p:ph type="title"/>
          </p:nvPr>
        </p:nvSpPr>
        <p:spPr>
          <a:xfrm>
            <a:off x="0" y="-5925"/>
            <a:ext cx="91440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Department of Climate Change</a:t>
            </a:r>
            <a:r>
              <a:rPr b="1" lang="en">
                <a:latin typeface="Montserrat"/>
                <a:ea typeface="Montserrat"/>
                <a:cs typeface="Montserrat"/>
                <a:sym typeface="Montserrat"/>
              </a:rPr>
              <a:t> @ IITH </a:t>
            </a:r>
            <a:endParaRPr b="1">
              <a:latin typeface="Montserrat"/>
              <a:ea typeface="Montserrat"/>
              <a:cs typeface="Montserrat"/>
              <a:sym typeface="Montserrat"/>
            </a:endParaRPr>
          </a:p>
        </p:txBody>
      </p:sp>
      <p:sp>
        <p:nvSpPr>
          <p:cNvPr id="503" name="Google Shape;503;p48"/>
          <p:cNvSpPr txBox="1"/>
          <p:nvPr>
            <p:ph idx="1" type="body"/>
          </p:nvPr>
        </p:nvSpPr>
        <p:spPr>
          <a:xfrm>
            <a:off x="253825" y="967125"/>
            <a:ext cx="38217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300">
                <a:solidFill>
                  <a:schemeClr val="dk1"/>
                </a:solidFill>
                <a:latin typeface="Montserrat"/>
                <a:ea typeface="Montserrat"/>
                <a:cs typeface="Montserrat"/>
                <a:sym typeface="Montserrat"/>
              </a:rPr>
              <a:t>Greenko Group and IIT Hyderabad are collaborating to establish the </a:t>
            </a:r>
            <a:r>
              <a:rPr b="1" lang="en" sz="1300">
                <a:solidFill>
                  <a:schemeClr val="dk1"/>
                </a:solidFill>
                <a:latin typeface="Montserrat"/>
                <a:ea typeface="Montserrat"/>
                <a:cs typeface="Montserrat"/>
                <a:sym typeface="Montserrat"/>
              </a:rPr>
              <a:t>Greenko School of Sustainability at the Indian Institute of Technology Hyderabad.</a:t>
            </a:r>
            <a:r>
              <a:rPr lang="en" sz="1300">
                <a:solidFill>
                  <a:schemeClr val="dk1"/>
                </a:solidFill>
                <a:latin typeface="Montserrat"/>
                <a:ea typeface="Montserrat"/>
                <a:cs typeface="Montserrat"/>
                <a:sym typeface="Montserrat"/>
              </a:rPr>
              <a:t> </a:t>
            </a:r>
            <a:endParaRPr sz="1300">
              <a:solidFill>
                <a:schemeClr val="dk1"/>
              </a:solidFill>
              <a:latin typeface="Montserrat"/>
              <a:ea typeface="Montserrat"/>
              <a:cs typeface="Montserrat"/>
              <a:sym typeface="Montserrat"/>
            </a:endParaRPr>
          </a:p>
          <a:p>
            <a:pPr indent="0" lvl="0" marL="0" rtl="0" algn="l">
              <a:spcBef>
                <a:spcPts val="1200"/>
              </a:spcBef>
              <a:spcAft>
                <a:spcPts val="0"/>
              </a:spcAft>
              <a:buNone/>
            </a:pPr>
            <a:r>
              <a:rPr lang="en" sz="1300">
                <a:solidFill>
                  <a:schemeClr val="dk1"/>
                </a:solidFill>
                <a:latin typeface="Montserrat"/>
                <a:ea typeface="Montserrat"/>
                <a:cs typeface="Montserrat"/>
                <a:sym typeface="Montserrat"/>
              </a:rPr>
              <a:t>The School of Sustainability is designed to shape a world that harmonizes with nature and empowers future generations toward a more sustainable tomorrow. The objectives of the school are to conduct research and development, education programs. </a:t>
            </a:r>
            <a:endParaRPr sz="1300">
              <a:solidFill>
                <a:schemeClr val="dk1"/>
              </a:solidFill>
              <a:latin typeface="Montserrat"/>
              <a:ea typeface="Montserrat"/>
              <a:cs typeface="Montserrat"/>
              <a:sym typeface="Montserrat"/>
            </a:endParaRPr>
          </a:p>
          <a:p>
            <a:pPr indent="0" lvl="0" marL="0" rtl="0" algn="l">
              <a:spcBef>
                <a:spcPts val="1200"/>
              </a:spcBef>
              <a:spcAft>
                <a:spcPts val="1200"/>
              </a:spcAft>
              <a:buNone/>
            </a:pPr>
            <a:r>
              <a:rPr lang="en" sz="1300">
                <a:solidFill>
                  <a:schemeClr val="dk1"/>
                </a:solidFill>
                <a:latin typeface="Montserrat"/>
                <a:ea typeface="Montserrat"/>
                <a:cs typeface="Montserrat"/>
                <a:sym typeface="Montserrat"/>
              </a:rPr>
              <a:t>The Greenko School of Sustainability will be structured as a </a:t>
            </a:r>
            <a:r>
              <a:rPr b="1" lang="en" sz="1300">
                <a:solidFill>
                  <a:schemeClr val="dk1"/>
                </a:solidFill>
                <a:latin typeface="Montserrat"/>
                <a:ea typeface="Montserrat"/>
                <a:cs typeface="Montserrat"/>
                <a:sym typeface="Montserrat"/>
              </a:rPr>
              <a:t>cross-disciplinary center</a:t>
            </a:r>
            <a:r>
              <a:rPr lang="en" sz="1300">
                <a:solidFill>
                  <a:schemeClr val="dk1"/>
                </a:solidFill>
                <a:latin typeface="Montserrat"/>
                <a:ea typeface="Montserrat"/>
                <a:cs typeface="Montserrat"/>
                <a:sym typeface="Montserrat"/>
              </a:rPr>
              <a:t> that manages seamless participation and knowledge flow from all existing departments and centers of IIT Hyderabad.  </a:t>
            </a:r>
            <a:endParaRPr>
              <a:latin typeface="Montserrat"/>
              <a:ea typeface="Montserrat"/>
              <a:cs typeface="Montserrat"/>
              <a:sym typeface="Montserrat"/>
            </a:endParaRPr>
          </a:p>
        </p:txBody>
      </p:sp>
      <p:pic>
        <p:nvPicPr>
          <p:cNvPr id="504" name="Google Shape;504;p48"/>
          <p:cNvPicPr preferRelativeResize="0"/>
          <p:nvPr/>
        </p:nvPicPr>
        <p:blipFill rotWithShape="1">
          <a:blip r:embed="rId3">
            <a:alphaModFix/>
          </a:blip>
          <a:srcRect b="64364" l="3460" r="3283" t="2074"/>
          <a:stretch/>
        </p:blipFill>
        <p:spPr>
          <a:xfrm>
            <a:off x="4374180" y="1112036"/>
            <a:ext cx="4769824" cy="2428099"/>
          </a:xfrm>
          <a:prstGeom prst="rect">
            <a:avLst/>
          </a:prstGeom>
          <a:noFill/>
          <a:ln>
            <a:noFill/>
          </a:ln>
        </p:spPr>
      </p:pic>
      <p:sp>
        <p:nvSpPr>
          <p:cNvPr id="505" name="Google Shape;505;p48"/>
          <p:cNvSpPr txBox="1"/>
          <p:nvPr/>
        </p:nvSpPr>
        <p:spPr>
          <a:xfrm>
            <a:off x="4374175" y="3673925"/>
            <a:ext cx="4704000" cy="7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chemeClr val="dk2"/>
                </a:solidFill>
                <a:latin typeface="Montserrat"/>
                <a:ea typeface="Montserrat"/>
                <a:cs typeface="Montserrat"/>
                <a:sym typeface="Montserrat"/>
              </a:rPr>
              <a:t>Link to Greenko School of Sustainability: </a:t>
            </a:r>
            <a:r>
              <a:rPr b="1" lang="en" sz="1300" u="sng">
                <a:solidFill>
                  <a:schemeClr val="hlink"/>
                </a:solidFill>
                <a:latin typeface="Montserrat"/>
                <a:ea typeface="Montserrat"/>
                <a:cs typeface="Montserrat"/>
                <a:sym typeface="Montserrat"/>
                <a:hlinkClick r:id="rId4"/>
              </a:rPr>
              <a:t>https://gss.iith.ac.in</a:t>
            </a:r>
            <a:endParaRPr b="1" sz="1300">
              <a:solidFill>
                <a:schemeClr val="dk2"/>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AEA"/>
        </a:solidFill>
      </p:bgPr>
    </p:bg>
    <p:spTree>
      <p:nvGrpSpPr>
        <p:cNvPr id="509" name="Shape 509"/>
        <p:cNvGrpSpPr/>
        <p:nvPr/>
      </p:nvGrpSpPr>
      <p:grpSpPr>
        <a:xfrm>
          <a:off x="0" y="0"/>
          <a:ext cx="0" cy="0"/>
          <a:chOff x="0" y="0"/>
          <a:chExt cx="0" cy="0"/>
        </a:xfrm>
      </p:grpSpPr>
      <p:sp>
        <p:nvSpPr>
          <p:cNvPr id="510" name="Google Shape;510;p49"/>
          <p:cNvSpPr txBox="1"/>
          <p:nvPr>
            <p:ph type="title"/>
          </p:nvPr>
        </p:nvSpPr>
        <p:spPr>
          <a:xfrm>
            <a:off x="0" y="-5925"/>
            <a:ext cx="91440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Waste Management</a:t>
            </a:r>
            <a:r>
              <a:rPr b="1" lang="en">
                <a:latin typeface="Montserrat"/>
                <a:ea typeface="Montserrat"/>
                <a:cs typeface="Montserrat"/>
                <a:sym typeface="Montserrat"/>
              </a:rPr>
              <a:t> @ IITH </a:t>
            </a:r>
            <a:endParaRPr b="1">
              <a:latin typeface="Montserrat"/>
              <a:ea typeface="Montserrat"/>
              <a:cs typeface="Montserrat"/>
              <a:sym typeface="Montserrat"/>
            </a:endParaRPr>
          </a:p>
        </p:txBody>
      </p:sp>
      <p:sp>
        <p:nvSpPr>
          <p:cNvPr id="511" name="Google Shape;511;p49"/>
          <p:cNvSpPr txBox="1"/>
          <p:nvPr>
            <p:ph idx="1" type="body"/>
          </p:nvPr>
        </p:nvSpPr>
        <p:spPr>
          <a:xfrm>
            <a:off x="253725" y="882325"/>
            <a:ext cx="4260300" cy="38370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lang="en" sz="1320">
                <a:solidFill>
                  <a:srgbClr val="660000"/>
                </a:solidFill>
                <a:latin typeface="Montserrat"/>
                <a:ea typeface="Montserrat"/>
                <a:cs typeface="Montserrat"/>
                <a:sym typeface="Montserrat"/>
              </a:rPr>
              <a:t>IIT Hyderabad has set up a comprehensive waste management system. The campus already has a functional sewage treatment plant based on </a:t>
            </a:r>
            <a:r>
              <a:rPr b="1" lang="en" sz="1320">
                <a:solidFill>
                  <a:srgbClr val="660000"/>
                </a:solidFill>
                <a:latin typeface="Montserrat"/>
                <a:ea typeface="Montserrat"/>
                <a:cs typeface="Montserrat"/>
                <a:sym typeface="Montserrat"/>
              </a:rPr>
              <a:t>Membrane Bioreactor Technology</a:t>
            </a:r>
            <a:r>
              <a:rPr lang="en" sz="1320">
                <a:solidFill>
                  <a:srgbClr val="660000"/>
                </a:solidFill>
                <a:latin typeface="Montserrat"/>
                <a:ea typeface="Montserrat"/>
                <a:cs typeface="Montserrat"/>
                <a:sym typeface="Montserrat"/>
              </a:rPr>
              <a:t>. We have set up a comprehensive solid waste management system. </a:t>
            </a:r>
            <a:endParaRPr sz="1320">
              <a:solidFill>
                <a:srgbClr val="660000"/>
              </a:solidFill>
              <a:latin typeface="Montserrat"/>
              <a:ea typeface="Montserrat"/>
              <a:cs typeface="Montserrat"/>
              <a:sym typeface="Montserrat"/>
            </a:endParaRPr>
          </a:p>
          <a:p>
            <a:pPr indent="0" lvl="0" marL="0" rtl="0" algn="l">
              <a:lnSpc>
                <a:spcPct val="95000"/>
              </a:lnSpc>
              <a:spcBef>
                <a:spcPts val="1200"/>
              </a:spcBef>
              <a:spcAft>
                <a:spcPts val="0"/>
              </a:spcAft>
              <a:buSzPts val="440"/>
              <a:buNone/>
            </a:pPr>
            <a:r>
              <a:rPr lang="en" sz="1320">
                <a:solidFill>
                  <a:srgbClr val="660000"/>
                </a:solidFill>
                <a:latin typeface="Montserrat"/>
                <a:ea typeface="Montserrat"/>
                <a:cs typeface="Montserrat"/>
                <a:sym typeface="Montserrat"/>
              </a:rPr>
              <a:t>The solid waste generated on the campus is broadly separated into </a:t>
            </a:r>
            <a:r>
              <a:rPr b="1" lang="en" sz="1320">
                <a:solidFill>
                  <a:srgbClr val="660000"/>
                </a:solidFill>
                <a:latin typeface="Montserrat"/>
                <a:ea typeface="Montserrat"/>
                <a:cs typeface="Montserrat"/>
                <a:sym typeface="Montserrat"/>
              </a:rPr>
              <a:t>dry and wet categories</a:t>
            </a:r>
            <a:r>
              <a:rPr lang="en" sz="1320">
                <a:solidFill>
                  <a:srgbClr val="660000"/>
                </a:solidFill>
                <a:latin typeface="Montserrat"/>
                <a:ea typeface="Montserrat"/>
                <a:cs typeface="Montserrat"/>
                <a:sym typeface="Montserrat"/>
              </a:rPr>
              <a:t>. Wet waste (food waste, vegetable peelings, etc. which are readily biodegradable) generated in hostel mess, is shredded, and fed into a biogas digester. </a:t>
            </a:r>
            <a:endParaRPr sz="1320">
              <a:solidFill>
                <a:srgbClr val="660000"/>
              </a:solidFill>
              <a:latin typeface="Montserrat"/>
              <a:ea typeface="Montserrat"/>
              <a:cs typeface="Montserrat"/>
              <a:sym typeface="Montserrat"/>
            </a:endParaRPr>
          </a:p>
          <a:p>
            <a:pPr indent="0" lvl="0" marL="0" rtl="0" algn="l">
              <a:lnSpc>
                <a:spcPct val="95000"/>
              </a:lnSpc>
              <a:spcBef>
                <a:spcPts val="1200"/>
              </a:spcBef>
              <a:spcAft>
                <a:spcPts val="1200"/>
              </a:spcAft>
              <a:buSzPts val="440"/>
              <a:buNone/>
            </a:pPr>
            <a:r>
              <a:rPr lang="en" sz="1320">
                <a:solidFill>
                  <a:srgbClr val="660000"/>
                </a:solidFill>
                <a:latin typeface="Montserrat"/>
                <a:ea typeface="Montserrat"/>
                <a:cs typeface="Montserrat"/>
                <a:sym typeface="Montserrat"/>
              </a:rPr>
              <a:t>The generated biogas is used in the students’ </a:t>
            </a:r>
            <a:r>
              <a:rPr b="1" lang="en" sz="1320">
                <a:solidFill>
                  <a:srgbClr val="660000"/>
                </a:solidFill>
                <a:latin typeface="Montserrat"/>
                <a:ea typeface="Montserrat"/>
                <a:cs typeface="Montserrat"/>
                <a:sym typeface="Montserrat"/>
              </a:rPr>
              <a:t>dining facility</a:t>
            </a:r>
            <a:r>
              <a:rPr lang="en" sz="1320">
                <a:solidFill>
                  <a:srgbClr val="660000"/>
                </a:solidFill>
                <a:latin typeface="Montserrat"/>
                <a:ea typeface="Montserrat"/>
                <a:cs typeface="Montserrat"/>
                <a:sym typeface="Montserrat"/>
              </a:rPr>
              <a:t>. This reduces the consumption of fossil fuels. The wet waste from the residential areas is sent to the </a:t>
            </a:r>
            <a:r>
              <a:rPr b="1" lang="en" sz="1320">
                <a:solidFill>
                  <a:srgbClr val="660000"/>
                </a:solidFill>
                <a:latin typeface="Montserrat"/>
                <a:ea typeface="Montserrat"/>
                <a:cs typeface="Montserrat"/>
                <a:sym typeface="Montserrat"/>
              </a:rPr>
              <a:t>vermicompost</a:t>
            </a:r>
            <a:r>
              <a:rPr lang="en" sz="1320">
                <a:solidFill>
                  <a:srgbClr val="660000"/>
                </a:solidFill>
                <a:latin typeface="Montserrat"/>
                <a:ea typeface="Montserrat"/>
                <a:cs typeface="Montserrat"/>
                <a:sym typeface="Montserrat"/>
              </a:rPr>
              <a:t> </a:t>
            </a:r>
            <a:r>
              <a:rPr b="1" lang="en" sz="1320">
                <a:solidFill>
                  <a:srgbClr val="660000"/>
                </a:solidFill>
                <a:latin typeface="Montserrat"/>
                <a:ea typeface="Montserrat"/>
                <a:cs typeface="Montserrat"/>
                <a:sym typeface="Montserrat"/>
              </a:rPr>
              <a:t>facility</a:t>
            </a:r>
            <a:r>
              <a:rPr lang="en" sz="1320">
                <a:solidFill>
                  <a:srgbClr val="660000"/>
                </a:solidFill>
                <a:latin typeface="Montserrat"/>
                <a:ea typeface="Montserrat"/>
                <a:cs typeface="Montserrat"/>
                <a:sym typeface="Montserrat"/>
              </a:rPr>
              <a:t> at the RRP. The compost is used for </a:t>
            </a:r>
            <a:r>
              <a:rPr b="1" lang="en" sz="1320">
                <a:solidFill>
                  <a:srgbClr val="660000"/>
                </a:solidFill>
                <a:latin typeface="Montserrat"/>
                <a:ea typeface="Montserrat"/>
                <a:cs typeface="Montserrat"/>
                <a:sym typeface="Montserrat"/>
              </a:rPr>
              <a:t>gardening</a:t>
            </a:r>
            <a:r>
              <a:rPr lang="en" sz="1320">
                <a:solidFill>
                  <a:srgbClr val="660000"/>
                </a:solidFill>
                <a:latin typeface="Montserrat"/>
                <a:ea typeface="Montserrat"/>
                <a:cs typeface="Montserrat"/>
                <a:sym typeface="Montserrat"/>
              </a:rPr>
              <a:t> </a:t>
            </a:r>
            <a:r>
              <a:rPr b="1" lang="en" sz="1320">
                <a:solidFill>
                  <a:srgbClr val="660000"/>
                </a:solidFill>
                <a:latin typeface="Montserrat"/>
                <a:ea typeface="Montserrat"/>
                <a:cs typeface="Montserrat"/>
                <a:sym typeface="Montserrat"/>
              </a:rPr>
              <a:t>purposes</a:t>
            </a:r>
            <a:r>
              <a:rPr lang="en" sz="1320">
                <a:solidFill>
                  <a:srgbClr val="660000"/>
                </a:solidFill>
                <a:latin typeface="Montserrat"/>
                <a:ea typeface="Montserrat"/>
                <a:cs typeface="Montserrat"/>
                <a:sym typeface="Montserrat"/>
              </a:rPr>
              <a:t>. </a:t>
            </a:r>
            <a:endParaRPr sz="1320">
              <a:solidFill>
                <a:srgbClr val="660000"/>
              </a:solidFill>
              <a:latin typeface="Montserrat"/>
              <a:ea typeface="Montserrat"/>
              <a:cs typeface="Montserrat"/>
              <a:sym typeface="Montserrat"/>
            </a:endParaRPr>
          </a:p>
        </p:txBody>
      </p:sp>
      <p:pic>
        <p:nvPicPr>
          <p:cNvPr id="512" name="Google Shape;512;p49"/>
          <p:cNvPicPr preferRelativeResize="0"/>
          <p:nvPr/>
        </p:nvPicPr>
        <p:blipFill rotWithShape="1">
          <a:blip r:embed="rId3">
            <a:alphaModFix/>
          </a:blip>
          <a:srcRect b="0" l="0" r="13285" t="0"/>
          <a:stretch/>
        </p:blipFill>
        <p:spPr>
          <a:xfrm>
            <a:off x="4572000" y="982424"/>
            <a:ext cx="4260300" cy="2763589"/>
          </a:xfrm>
          <a:prstGeom prst="rect">
            <a:avLst/>
          </a:prstGeom>
          <a:noFill/>
          <a:ln>
            <a:noFill/>
          </a:ln>
        </p:spPr>
      </p:pic>
      <p:sp>
        <p:nvSpPr>
          <p:cNvPr id="513" name="Google Shape;513;p49"/>
          <p:cNvSpPr txBox="1"/>
          <p:nvPr/>
        </p:nvSpPr>
        <p:spPr>
          <a:xfrm>
            <a:off x="4514025" y="3817350"/>
            <a:ext cx="4479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rgbClr val="434343"/>
                </a:solidFill>
                <a:latin typeface="Montserrat"/>
                <a:ea typeface="Montserrat"/>
                <a:cs typeface="Montserrat"/>
                <a:sym typeface="Montserrat"/>
              </a:rPr>
              <a:t>IIT Hyderabad (IITH) operates a sustainable campus with a 650 KLD (Kilolitres per Day) capacity Sewage Treatment Plant (STP) using advanced Membrane Bioreactor (MBR) technology. This eco-friendly facility treats campus wastewater for reuse in cooling towers and flushing, while wet waste is processed into biogas for dining facilities.</a:t>
            </a:r>
            <a:endParaRPr b="1" sz="1000">
              <a:solidFill>
                <a:srgbClr val="434343"/>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AEA"/>
        </a:solidFill>
      </p:bgPr>
    </p:bg>
    <p:spTree>
      <p:nvGrpSpPr>
        <p:cNvPr id="517" name="Shape 517"/>
        <p:cNvGrpSpPr/>
        <p:nvPr/>
      </p:nvGrpSpPr>
      <p:grpSpPr>
        <a:xfrm>
          <a:off x="0" y="0"/>
          <a:ext cx="0" cy="0"/>
          <a:chOff x="0" y="0"/>
          <a:chExt cx="0" cy="0"/>
        </a:xfrm>
      </p:grpSpPr>
      <p:sp>
        <p:nvSpPr>
          <p:cNvPr id="518" name="Google Shape;518;p50"/>
          <p:cNvSpPr txBox="1"/>
          <p:nvPr>
            <p:ph type="title"/>
          </p:nvPr>
        </p:nvSpPr>
        <p:spPr>
          <a:xfrm>
            <a:off x="0" y="-5925"/>
            <a:ext cx="9144000" cy="572700"/>
          </a:xfrm>
          <a:prstGeom prst="rect">
            <a:avLst/>
          </a:prstGeom>
          <a:solidFill>
            <a:schemeClr val="lt1"/>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Montserrat"/>
                <a:ea typeface="Montserrat"/>
                <a:cs typeface="Montserrat"/>
                <a:sym typeface="Montserrat"/>
              </a:rPr>
              <a:t>Waste Management @ IITH </a:t>
            </a:r>
            <a:endParaRPr b="1">
              <a:latin typeface="Montserrat"/>
              <a:ea typeface="Montserrat"/>
              <a:cs typeface="Montserrat"/>
              <a:sym typeface="Montserrat"/>
            </a:endParaRPr>
          </a:p>
        </p:txBody>
      </p:sp>
      <p:sp>
        <p:nvSpPr>
          <p:cNvPr id="519" name="Google Shape;519;p50"/>
          <p:cNvSpPr txBox="1"/>
          <p:nvPr>
            <p:ph idx="1" type="body"/>
          </p:nvPr>
        </p:nvSpPr>
        <p:spPr>
          <a:xfrm>
            <a:off x="157200" y="1117150"/>
            <a:ext cx="3173100" cy="38637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440"/>
              <a:buNone/>
            </a:pPr>
            <a:r>
              <a:rPr lang="en" sz="1320">
                <a:solidFill>
                  <a:srgbClr val="660000"/>
                </a:solidFill>
                <a:latin typeface="Montserrat"/>
                <a:ea typeface="Montserrat"/>
                <a:cs typeface="Montserrat"/>
                <a:sym typeface="Montserrat"/>
              </a:rPr>
              <a:t>Our </a:t>
            </a:r>
            <a:r>
              <a:rPr lang="en" sz="1320">
                <a:solidFill>
                  <a:srgbClr val="660000"/>
                </a:solidFill>
                <a:latin typeface="Montserrat"/>
                <a:ea typeface="Montserrat"/>
                <a:cs typeface="Montserrat"/>
                <a:sym typeface="Montserrat"/>
              </a:rPr>
              <a:t>campus has a </a:t>
            </a:r>
            <a:r>
              <a:rPr b="1" lang="en" sz="1320">
                <a:solidFill>
                  <a:srgbClr val="660000"/>
                </a:solidFill>
                <a:latin typeface="Montserrat"/>
                <a:ea typeface="Montserrat"/>
                <a:cs typeface="Montserrat"/>
                <a:sym typeface="Montserrat"/>
              </a:rPr>
              <a:t>door-to-door waste collection mechanism</a:t>
            </a:r>
            <a:r>
              <a:rPr lang="en" sz="1320">
                <a:solidFill>
                  <a:srgbClr val="660000"/>
                </a:solidFill>
                <a:latin typeface="Montserrat"/>
                <a:ea typeface="Montserrat"/>
                <a:cs typeface="Montserrat"/>
                <a:sym typeface="Montserrat"/>
              </a:rPr>
              <a:t> with a clear segregation at the residences into wet and dry waste. The waste is brought to the </a:t>
            </a:r>
            <a:r>
              <a:rPr b="1" lang="en" sz="1320">
                <a:solidFill>
                  <a:srgbClr val="660000"/>
                </a:solidFill>
                <a:latin typeface="Montserrat"/>
                <a:ea typeface="Montserrat"/>
                <a:cs typeface="Montserrat"/>
                <a:sym typeface="Montserrat"/>
              </a:rPr>
              <a:t>Resource Recovery Park (RRP)</a:t>
            </a:r>
            <a:r>
              <a:rPr lang="en" sz="1320">
                <a:solidFill>
                  <a:srgbClr val="660000"/>
                </a:solidFill>
                <a:latin typeface="Montserrat"/>
                <a:ea typeface="Montserrat"/>
                <a:cs typeface="Montserrat"/>
                <a:sym typeface="Montserrat"/>
              </a:rPr>
              <a:t> using a battery-operated collection vehicle. </a:t>
            </a:r>
            <a:endParaRPr sz="1320">
              <a:solidFill>
                <a:srgbClr val="660000"/>
              </a:solidFill>
              <a:latin typeface="Montserrat"/>
              <a:ea typeface="Montserrat"/>
              <a:cs typeface="Montserrat"/>
              <a:sym typeface="Montserrat"/>
            </a:endParaRPr>
          </a:p>
          <a:p>
            <a:pPr indent="0" lvl="0" marL="0" rtl="0" algn="l">
              <a:lnSpc>
                <a:spcPct val="95000"/>
              </a:lnSpc>
              <a:spcBef>
                <a:spcPts val="1200"/>
              </a:spcBef>
              <a:spcAft>
                <a:spcPts val="0"/>
              </a:spcAft>
              <a:buSzPts val="440"/>
              <a:buNone/>
            </a:pPr>
            <a:r>
              <a:rPr lang="en" sz="1320">
                <a:solidFill>
                  <a:srgbClr val="660000"/>
                </a:solidFill>
                <a:latin typeface="Montserrat"/>
                <a:ea typeface="Montserrat"/>
                <a:cs typeface="Montserrat"/>
                <a:sym typeface="Montserrat"/>
              </a:rPr>
              <a:t>At RRP, the dry fraction is further segregated into individual components, while the wet waste is sent to the compost facility. The dry waste is segregated at the RRP facility into individual components. The compacted waste is temporarily stored in RRP and disposed of by external agencies.</a:t>
            </a:r>
            <a:endParaRPr sz="1320">
              <a:solidFill>
                <a:srgbClr val="660000"/>
              </a:solidFill>
              <a:latin typeface="Montserrat"/>
              <a:ea typeface="Montserrat"/>
              <a:cs typeface="Montserrat"/>
              <a:sym typeface="Montserrat"/>
            </a:endParaRPr>
          </a:p>
          <a:p>
            <a:pPr indent="0" lvl="0" marL="0" rtl="0" algn="l">
              <a:lnSpc>
                <a:spcPct val="95000"/>
              </a:lnSpc>
              <a:spcBef>
                <a:spcPts val="1200"/>
              </a:spcBef>
              <a:spcAft>
                <a:spcPts val="1200"/>
              </a:spcAft>
              <a:buSzPts val="440"/>
              <a:buNone/>
            </a:pPr>
            <a:r>
              <a:t/>
            </a:r>
            <a:endParaRPr sz="1320">
              <a:solidFill>
                <a:srgbClr val="660000"/>
              </a:solidFill>
              <a:latin typeface="Montserrat"/>
              <a:ea typeface="Montserrat"/>
              <a:cs typeface="Montserrat"/>
              <a:sym typeface="Montserrat"/>
            </a:endParaRPr>
          </a:p>
        </p:txBody>
      </p:sp>
      <p:pic>
        <p:nvPicPr>
          <p:cNvPr id="520" name="Google Shape;520;p50"/>
          <p:cNvPicPr preferRelativeResize="0"/>
          <p:nvPr/>
        </p:nvPicPr>
        <p:blipFill rotWithShape="1">
          <a:blip r:embed="rId3">
            <a:alphaModFix/>
          </a:blip>
          <a:srcRect b="13880" l="0" r="11715" t="10357"/>
          <a:stretch/>
        </p:blipFill>
        <p:spPr>
          <a:xfrm>
            <a:off x="6216725" y="1249050"/>
            <a:ext cx="2849574" cy="1834000"/>
          </a:xfrm>
          <a:prstGeom prst="rect">
            <a:avLst/>
          </a:prstGeom>
          <a:noFill/>
          <a:ln>
            <a:noFill/>
          </a:ln>
        </p:spPr>
      </p:pic>
      <p:pic>
        <p:nvPicPr>
          <p:cNvPr id="521" name="Google Shape;521;p50"/>
          <p:cNvPicPr preferRelativeResize="0"/>
          <p:nvPr/>
        </p:nvPicPr>
        <p:blipFill>
          <a:blip r:embed="rId4">
            <a:alphaModFix/>
          </a:blip>
          <a:stretch>
            <a:fillRect/>
          </a:stretch>
        </p:blipFill>
        <p:spPr>
          <a:xfrm>
            <a:off x="3399675" y="1249038"/>
            <a:ext cx="2747663" cy="1834012"/>
          </a:xfrm>
          <a:prstGeom prst="rect">
            <a:avLst/>
          </a:prstGeom>
          <a:noFill/>
          <a:ln>
            <a:noFill/>
          </a:ln>
        </p:spPr>
      </p:pic>
      <p:sp>
        <p:nvSpPr>
          <p:cNvPr id="522" name="Google Shape;522;p50"/>
          <p:cNvSpPr txBox="1"/>
          <p:nvPr/>
        </p:nvSpPr>
        <p:spPr>
          <a:xfrm>
            <a:off x="3487425" y="3536050"/>
            <a:ext cx="5481900" cy="5706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b="1" lang="en" sz="1320">
                <a:solidFill>
                  <a:schemeClr val="dk2"/>
                </a:solidFill>
                <a:latin typeface="Montserrat"/>
                <a:ea typeface="Montserrat"/>
                <a:cs typeface="Montserrat"/>
                <a:sym typeface="Montserrat"/>
              </a:rPr>
              <a:t>More on IITH’s efforts in waste management can be seen here: </a:t>
            </a:r>
            <a:r>
              <a:rPr b="1" lang="en" sz="1320" u="sng">
                <a:solidFill>
                  <a:schemeClr val="hlink"/>
                </a:solidFill>
                <a:latin typeface="Montserrat"/>
                <a:ea typeface="Montserrat"/>
                <a:cs typeface="Montserrat"/>
                <a:sym typeface="Montserrat"/>
                <a:hlinkClick r:id="rId5"/>
              </a:rPr>
              <a:t>https://pr.iith.ac.in/pressrelease/CWM.pdf</a:t>
            </a:r>
            <a:endParaRPr b="1"/>
          </a:p>
        </p:txBody>
      </p:sp>
      <p:sp>
        <p:nvSpPr>
          <p:cNvPr id="523" name="Google Shape;523;p50"/>
          <p:cNvSpPr txBox="1"/>
          <p:nvPr/>
        </p:nvSpPr>
        <p:spPr>
          <a:xfrm>
            <a:off x="6394492" y="30830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I</a:t>
            </a:r>
            <a:r>
              <a:rPr lang="en" sz="1300">
                <a:latin typeface="Montserrat"/>
                <a:ea typeface="Montserrat"/>
                <a:cs typeface="Montserrat"/>
                <a:sym typeface="Montserrat"/>
              </a:rPr>
              <a:t>nauguration event of RRP</a:t>
            </a:r>
            <a:endParaRPr sz="1300">
              <a:latin typeface="Montserrat"/>
              <a:ea typeface="Montserrat"/>
              <a:cs typeface="Montserrat"/>
              <a:sym typeface="Montserrat"/>
            </a:endParaRPr>
          </a:p>
        </p:txBody>
      </p:sp>
      <p:sp>
        <p:nvSpPr>
          <p:cNvPr id="524" name="Google Shape;524;p50"/>
          <p:cNvSpPr txBox="1"/>
          <p:nvPr/>
        </p:nvSpPr>
        <p:spPr>
          <a:xfrm>
            <a:off x="3932993" y="3083050"/>
            <a:ext cx="3000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latin typeface="Montserrat"/>
                <a:ea typeface="Montserrat"/>
                <a:cs typeface="Montserrat"/>
                <a:sym typeface="Montserrat"/>
              </a:rPr>
              <a:t>Bio-</a:t>
            </a:r>
            <a:r>
              <a:rPr lang="en" sz="1300">
                <a:latin typeface="Montserrat"/>
                <a:ea typeface="Montserrat"/>
                <a:cs typeface="Montserrat"/>
                <a:sym typeface="Montserrat"/>
              </a:rPr>
              <a:t>Digester</a:t>
            </a:r>
            <a:r>
              <a:rPr lang="en" sz="1300">
                <a:latin typeface="Montserrat"/>
                <a:ea typeface="Montserrat"/>
                <a:cs typeface="Montserrat"/>
                <a:sym typeface="Montserrat"/>
              </a:rPr>
              <a:t> at IITH</a:t>
            </a:r>
            <a:endParaRPr sz="1300">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Have a look at the Waste Management Systems initiated at #IITHyderabad" id="529" name="Google Shape;529;p51" title="Waste Management Systems at #iithyderabad">
            <a:hlinkClick r:id="rId3"/>
          </p:cNvPr>
          <p:cNvPicPr preferRelativeResize="0"/>
          <p:nvPr/>
        </p:nvPicPr>
        <p:blipFill>
          <a:blip r:embed="rId4">
            <a:alphaModFix/>
          </a:blip>
          <a:stretch>
            <a:fillRect/>
          </a:stretch>
        </p:blipFill>
        <p:spPr>
          <a:xfrm>
            <a:off x="0" y="0"/>
            <a:ext cx="9144009"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descr="We have a plan. A plan to teach every child, in every school, about the #GlobalGoals and why they are so important. Find out how YOU can take part in the World's Largest Lesson and help in the fight to end poverty, inequality and climate change today. https://www.tes.com/worldslargestlesson/&#10;&#10;In 2015, world leaders agreed to 17 Global Goals (officially known as the Sustainable Development Goals or SDGs). These goals have the power to create a better world by 2030, by ending poverty, fighting inequality and addressing the urgency of climate change. Guided by the Goals, it is now up to all of us, governments, businesses, civil society and the general public to work together to build a better future for everyone.&#10;&#10;More about the Global Goals initiative here ▶ https://www.globalgoals.org/&#10;&#10;Facebook ▶ https://www.facebook.com/theglobalgoals/&#10;Instagram ▶ https://www.instagram.com/theglobalgoals/?hl=en&#10;Twitter ▶ https://twitter.com/GlobalGoalsUN&#10;&#10;For questions related to the Global Goals, please email team@project-everyone.org" id="77" name="Google Shape;77;p16" title="The World's Largest Lesson | Global Goals">
            <a:hlinkClick r:id="rId3"/>
          </p:cNvPr>
          <p:cNvPicPr preferRelativeResize="0"/>
          <p:nvPr/>
        </p:nvPicPr>
        <p:blipFill>
          <a:blip r:embed="rId4">
            <a:alphaModFix/>
          </a:blip>
          <a:stretch>
            <a:fillRect/>
          </a:stretch>
        </p:blipFill>
        <p:spPr>
          <a:xfrm>
            <a:off x="0" y="8802"/>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533" name="Shape 533"/>
        <p:cNvGrpSpPr/>
        <p:nvPr/>
      </p:nvGrpSpPr>
      <p:grpSpPr>
        <a:xfrm>
          <a:off x="0" y="0"/>
          <a:ext cx="0" cy="0"/>
          <a:chOff x="0" y="0"/>
          <a:chExt cx="0" cy="0"/>
        </a:xfrm>
      </p:grpSpPr>
      <p:sp>
        <p:nvSpPr>
          <p:cNvPr id="534" name="Google Shape;534;p52"/>
          <p:cNvSpPr txBox="1"/>
          <p:nvPr/>
        </p:nvSpPr>
        <p:spPr>
          <a:xfrm>
            <a:off x="0" y="0"/>
            <a:ext cx="91440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Power Management</a:t>
            </a:r>
            <a:r>
              <a:rPr b="1" lang="en" sz="2800">
                <a:solidFill>
                  <a:schemeClr val="dk1"/>
                </a:solidFill>
                <a:latin typeface="Montserrat"/>
                <a:ea typeface="Montserrat"/>
                <a:cs typeface="Montserrat"/>
                <a:sym typeface="Montserrat"/>
              </a:rPr>
              <a:t> @ IITH </a:t>
            </a:r>
            <a:endParaRPr/>
          </a:p>
        </p:txBody>
      </p:sp>
      <p:sp>
        <p:nvSpPr>
          <p:cNvPr id="535" name="Google Shape;535;p52"/>
          <p:cNvSpPr txBox="1"/>
          <p:nvPr/>
        </p:nvSpPr>
        <p:spPr>
          <a:xfrm>
            <a:off x="389225" y="1274600"/>
            <a:ext cx="8345700" cy="3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660000"/>
                </a:solidFill>
                <a:latin typeface="Montserrat"/>
                <a:ea typeface="Montserrat"/>
                <a:cs typeface="Montserrat"/>
                <a:sym typeface="Montserrat"/>
              </a:rPr>
              <a:t>IIT Hyderabad follows an integrated approach to power management by combining solar energy generation with energy efficiency measures across the campus. </a:t>
            </a:r>
            <a:r>
              <a:rPr b="1" lang="en" sz="1300">
                <a:solidFill>
                  <a:srgbClr val="660000"/>
                </a:solidFill>
                <a:latin typeface="Montserrat"/>
                <a:ea typeface="Montserrat"/>
                <a:cs typeface="Montserrat"/>
                <a:sym typeface="Montserrat"/>
              </a:rPr>
              <a:t>Solar installations</a:t>
            </a:r>
            <a:r>
              <a:rPr lang="en" sz="1300">
                <a:solidFill>
                  <a:srgbClr val="660000"/>
                </a:solidFill>
                <a:latin typeface="Montserrat"/>
                <a:ea typeface="Montserrat"/>
                <a:cs typeface="Montserrat"/>
                <a:sym typeface="Montserrat"/>
              </a:rPr>
              <a:t> contribute an increasing share of the institute’s electricity demand, while energy-efficient appliances and optimized building systems help reduce overall consumption.</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rPr lang="en" sz="1300">
                <a:solidFill>
                  <a:srgbClr val="660000"/>
                </a:solidFill>
                <a:latin typeface="Montserrat"/>
                <a:ea typeface="Montserrat"/>
                <a:cs typeface="Montserrat"/>
                <a:sym typeface="Montserrat"/>
              </a:rPr>
              <a:t>These initiatives are supported by continuous upgrades to campus infrastructure, enabling more efficient energy utilization and minimizing losses. </a:t>
            </a:r>
            <a:r>
              <a:rPr b="1" lang="en" sz="1300">
                <a:solidFill>
                  <a:srgbClr val="660000"/>
                </a:solidFill>
                <a:latin typeface="Montserrat"/>
                <a:ea typeface="Montserrat"/>
                <a:cs typeface="Montserrat"/>
                <a:sym typeface="Montserrat"/>
              </a:rPr>
              <a:t>Advanced cooling strategies, efficient lighting, and system-level optimizations </a:t>
            </a:r>
            <a:r>
              <a:rPr lang="en" sz="1300">
                <a:solidFill>
                  <a:srgbClr val="660000"/>
                </a:solidFill>
                <a:latin typeface="Montserrat"/>
                <a:ea typeface="Montserrat"/>
                <a:cs typeface="Montserrat"/>
                <a:sym typeface="Montserrat"/>
              </a:rPr>
              <a:t>further enhance overall performance and reduce peak demand.</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rPr lang="en" sz="1300">
                <a:solidFill>
                  <a:srgbClr val="660000"/>
                </a:solidFill>
                <a:latin typeface="Montserrat"/>
                <a:ea typeface="Montserrat"/>
                <a:cs typeface="Montserrat"/>
                <a:sym typeface="Montserrat"/>
              </a:rPr>
              <a:t>In addition, the institute is expanding its renewable capacity and improving energy management practices to align energy  generation with evolving  consumption patterns. Collectively, these efforts aim to reduce dependence on conventional energy sources, lower carbon emissions, and strengthen the institute’s pathway towards achieving its </a:t>
            </a:r>
            <a:r>
              <a:rPr b="1" lang="en" sz="1300">
                <a:solidFill>
                  <a:srgbClr val="660000"/>
                </a:solidFill>
                <a:latin typeface="Montserrat"/>
                <a:ea typeface="Montserrat"/>
                <a:cs typeface="Montserrat"/>
                <a:sym typeface="Montserrat"/>
              </a:rPr>
              <a:t>Net-Zero Carbon goals by 2040.</a:t>
            </a:r>
            <a:endParaRPr b="1" sz="1300">
              <a:solidFill>
                <a:srgbClr val="660000"/>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539" name="Shape 539"/>
        <p:cNvGrpSpPr/>
        <p:nvPr/>
      </p:nvGrpSpPr>
      <p:grpSpPr>
        <a:xfrm>
          <a:off x="0" y="0"/>
          <a:ext cx="0" cy="0"/>
          <a:chOff x="0" y="0"/>
          <a:chExt cx="0" cy="0"/>
        </a:xfrm>
      </p:grpSpPr>
      <p:sp>
        <p:nvSpPr>
          <p:cNvPr id="540" name="Google Shape;540;p53"/>
          <p:cNvSpPr txBox="1"/>
          <p:nvPr/>
        </p:nvSpPr>
        <p:spPr>
          <a:xfrm>
            <a:off x="0" y="0"/>
            <a:ext cx="91440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Power Management @ IITH: Solar Power</a:t>
            </a:r>
            <a:endParaRPr/>
          </a:p>
        </p:txBody>
      </p:sp>
      <p:sp>
        <p:nvSpPr>
          <p:cNvPr id="541" name="Google Shape;541;p53"/>
          <p:cNvSpPr txBox="1"/>
          <p:nvPr/>
        </p:nvSpPr>
        <p:spPr>
          <a:xfrm>
            <a:off x="480275" y="1385425"/>
            <a:ext cx="4998000" cy="22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660000"/>
                </a:solidFill>
                <a:latin typeface="Montserrat"/>
                <a:ea typeface="Montserrat"/>
                <a:cs typeface="Montserrat"/>
                <a:sym typeface="Montserrat"/>
              </a:rPr>
              <a:t>IIT Hyderabad integrates solar energy through extensive rooftop and infrastructure-mounted panels, providing a clean and reliable source of power for lighting and hot water systems.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rPr lang="en" sz="1300">
                <a:solidFill>
                  <a:srgbClr val="660000"/>
                </a:solidFill>
                <a:latin typeface="Montserrat"/>
                <a:ea typeface="Montserrat"/>
                <a:cs typeface="Montserrat"/>
                <a:sym typeface="Montserrat"/>
              </a:rPr>
              <a:t>The campus currently operates close to 4.5 MW of solar power, enabling a significant share of its electricity demand to be met through renewable sources, thereby reducing dependence on conventional energy and lowering its carbon footprint. </a:t>
            </a:r>
            <a:endParaRPr sz="1300">
              <a:solidFill>
                <a:srgbClr val="660000"/>
              </a:solidFill>
              <a:latin typeface="Montserrat"/>
              <a:ea typeface="Montserrat"/>
              <a:cs typeface="Montserrat"/>
              <a:sym typeface="Montserrat"/>
            </a:endParaRPr>
          </a:p>
        </p:txBody>
      </p:sp>
      <p:pic>
        <p:nvPicPr>
          <p:cNvPr id="542" name="Google Shape;542;p53" title="IITH Solar.jpg"/>
          <p:cNvPicPr preferRelativeResize="0"/>
          <p:nvPr/>
        </p:nvPicPr>
        <p:blipFill>
          <a:blip r:embed="rId3">
            <a:alphaModFix/>
          </a:blip>
          <a:stretch>
            <a:fillRect/>
          </a:stretch>
        </p:blipFill>
        <p:spPr>
          <a:xfrm>
            <a:off x="5744400" y="782500"/>
            <a:ext cx="3041126" cy="4054799"/>
          </a:xfrm>
          <a:prstGeom prst="rect">
            <a:avLst/>
          </a:prstGeom>
          <a:noFill/>
          <a:ln>
            <a:noFill/>
          </a:ln>
        </p:spPr>
      </p:pic>
      <p:sp>
        <p:nvSpPr>
          <p:cNvPr id="543" name="Google Shape;543;p53"/>
          <p:cNvSpPr txBox="1"/>
          <p:nvPr/>
        </p:nvSpPr>
        <p:spPr>
          <a:xfrm>
            <a:off x="746400" y="4205950"/>
            <a:ext cx="4998000" cy="22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4C9F38"/>
                </a:solidFill>
                <a:latin typeface="Montserrat"/>
                <a:ea typeface="Montserrat"/>
                <a:cs typeface="Montserrat"/>
                <a:sym typeface="Montserrat"/>
              </a:rPr>
              <a:t>[Figure: Right]: Solar panels covering parking areas in IITH. A total installed capacity of 4.5 MW is currently in use.</a:t>
            </a:r>
            <a:endParaRPr sz="1300">
              <a:solidFill>
                <a:srgbClr val="4C9F38"/>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547" name="Shape 547"/>
        <p:cNvGrpSpPr/>
        <p:nvPr/>
      </p:nvGrpSpPr>
      <p:grpSpPr>
        <a:xfrm>
          <a:off x="0" y="0"/>
          <a:ext cx="0" cy="0"/>
          <a:chOff x="0" y="0"/>
          <a:chExt cx="0" cy="0"/>
        </a:xfrm>
      </p:grpSpPr>
      <p:sp>
        <p:nvSpPr>
          <p:cNvPr id="548" name="Google Shape;548;p54"/>
          <p:cNvSpPr txBox="1"/>
          <p:nvPr/>
        </p:nvSpPr>
        <p:spPr>
          <a:xfrm>
            <a:off x="0" y="0"/>
            <a:ext cx="91440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Power Management @ IITH - </a:t>
            </a:r>
            <a:r>
              <a:rPr b="1" lang="en" sz="2800">
                <a:solidFill>
                  <a:schemeClr val="dk1"/>
                </a:solidFill>
                <a:latin typeface="Montserrat"/>
                <a:ea typeface="Montserrat"/>
                <a:cs typeface="Montserrat"/>
                <a:sym typeface="Montserrat"/>
              </a:rPr>
              <a:t>Radiant-</a:t>
            </a:r>
            <a:r>
              <a:rPr b="1" lang="en" sz="2800">
                <a:solidFill>
                  <a:schemeClr val="dk1"/>
                </a:solidFill>
                <a:latin typeface="Montserrat"/>
                <a:ea typeface="Montserrat"/>
                <a:cs typeface="Montserrat"/>
                <a:sym typeface="Montserrat"/>
              </a:rPr>
              <a:t>Cooling</a:t>
            </a:r>
            <a:endParaRPr/>
          </a:p>
        </p:txBody>
      </p:sp>
      <p:pic>
        <p:nvPicPr>
          <p:cNvPr id="549" name="Google Shape;549;p54"/>
          <p:cNvPicPr preferRelativeResize="0"/>
          <p:nvPr/>
        </p:nvPicPr>
        <p:blipFill rotWithShape="1">
          <a:blip r:embed="rId3">
            <a:alphaModFix/>
          </a:blip>
          <a:srcRect b="28574" l="0" r="0" t="12205"/>
          <a:stretch/>
        </p:blipFill>
        <p:spPr>
          <a:xfrm>
            <a:off x="5702777" y="1214998"/>
            <a:ext cx="2752153" cy="2627202"/>
          </a:xfrm>
          <a:prstGeom prst="rect">
            <a:avLst/>
          </a:prstGeom>
          <a:noFill/>
          <a:ln>
            <a:noFill/>
          </a:ln>
        </p:spPr>
      </p:pic>
      <p:sp>
        <p:nvSpPr>
          <p:cNvPr id="550" name="Google Shape;550;p54"/>
          <p:cNvSpPr txBox="1"/>
          <p:nvPr/>
        </p:nvSpPr>
        <p:spPr>
          <a:xfrm>
            <a:off x="464575" y="1161100"/>
            <a:ext cx="49719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660000"/>
                </a:solidFill>
                <a:latin typeface="Montserrat"/>
                <a:ea typeface="Montserrat"/>
                <a:cs typeface="Montserrat"/>
                <a:sym typeface="Montserrat"/>
              </a:rPr>
              <a:t>The campus employs </a:t>
            </a:r>
            <a:r>
              <a:rPr b="1" lang="en" sz="1300">
                <a:solidFill>
                  <a:srgbClr val="660000"/>
                </a:solidFill>
                <a:latin typeface="Montserrat"/>
                <a:ea typeface="Montserrat"/>
                <a:cs typeface="Montserrat"/>
                <a:sym typeface="Montserrat"/>
              </a:rPr>
              <a:t>radiant cooling systems</a:t>
            </a:r>
            <a:r>
              <a:rPr lang="en" sz="1300">
                <a:solidFill>
                  <a:srgbClr val="660000"/>
                </a:solidFill>
                <a:latin typeface="Montserrat"/>
                <a:ea typeface="Montserrat"/>
                <a:cs typeface="Montserrat"/>
                <a:sym typeface="Montserrat"/>
              </a:rPr>
              <a:t> in hostel buildings, where chilled water is circulated through pipes embedded in ceilings to absorb heat directly from indoor spaces. This method provides thermal comfort while consuming significantly less energy than conventional air-conditioning.</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rPr lang="en" sz="1300">
                <a:solidFill>
                  <a:srgbClr val="660000"/>
                </a:solidFill>
                <a:latin typeface="Montserrat"/>
                <a:ea typeface="Montserrat"/>
                <a:cs typeface="Montserrat"/>
                <a:sym typeface="Montserrat"/>
              </a:rPr>
              <a:t>Designed with integrated cooling infrastructure and </a:t>
            </a:r>
            <a:r>
              <a:rPr b="1" lang="en" sz="1300">
                <a:solidFill>
                  <a:srgbClr val="660000"/>
                </a:solidFill>
                <a:latin typeface="Montserrat"/>
                <a:ea typeface="Montserrat"/>
                <a:cs typeface="Montserrat"/>
                <a:sym typeface="Montserrat"/>
              </a:rPr>
              <a:t>passive features such as optimized windows</a:t>
            </a:r>
            <a:r>
              <a:rPr lang="en" sz="1300">
                <a:solidFill>
                  <a:srgbClr val="660000"/>
                </a:solidFill>
                <a:latin typeface="Montserrat"/>
                <a:ea typeface="Montserrat"/>
                <a:cs typeface="Montserrat"/>
                <a:sym typeface="Montserrat"/>
              </a:rPr>
              <a:t> to reduce heat gain, the system minimizes electricity use. As a key innovation in campus design, radiant cooling supports the institute’s Net-Zero goals while demonstrating a</a:t>
            </a:r>
            <a:r>
              <a:rPr lang="en" sz="1300">
                <a:solidFill>
                  <a:srgbClr val="660000"/>
                </a:solidFill>
                <a:latin typeface="Montserrat"/>
                <a:ea typeface="Montserrat"/>
                <a:cs typeface="Montserrat"/>
                <a:sym typeface="Montserrat"/>
              </a:rPr>
              <a:t>n efficient and scalable </a:t>
            </a:r>
            <a:r>
              <a:rPr lang="en" sz="1300">
                <a:solidFill>
                  <a:srgbClr val="660000"/>
                </a:solidFill>
                <a:latin typeface="Montserrat"/>
                <a:ea typeface="Montserrat"/>
                <a:cs typeface="Montserrat"/>
                <a:sym typeface="Montserrat"/>
              </a:rPr>
              <a:t>approach to sustainable climate control.</a:t>
            </a:r>
            <a:endParaRPr sz="1300">
              <a:solidFill>
                <a:srgbClr val="660000"/>
              </a:solidFill>
              <a:latin typeface="Montserrat"/>
              <a:ea typeface="Montserrat"/>
              <a:cs typeface="Montserrat"/>
              <a:sym typeface="Montserrat"/>
            </a:endParaRPr>
          </a:p>
        </p:txBody>
      </p:sp>
      <p:sp>
        <p:nvSpPr>
          <p:cNvPr id="551" name="Google Shape;551;p54"/>
          <p:cNvSpPr txBox="1"/>
          <p:nvPr/>
        </p:nvSpPr>
        <p:spPr>
          <a:xfrm>
            <a:off x="5865763" y="3977538"/>
            <a:ext cx="2532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Montserrat SemiBold"/>
                <a:ea typeface="Montserrat SemiBold"/>
                <a:cs typeface="Montserrat SemiBold"/>
                <a:sym typeface="Montserrat SemiBold"/>
              </a:rPr>
              <a:t>Radiant cooling technology being used at IITH hostels</a:t>
            </a:r>
            <a:endParaRPr>
              <a:solidFill>
                <a:schemeClr val="dk2"/>
              </a:solidFill>
              <a:latin typeface="Montserrat SemiBold"/>
              <a:ea typeface="Montserrat SemiBold"/>
              <a:cs typeface="Montserrat SemiBold"/>
              <a:sym typeface="Montserrat SemiBo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555" name="Shape 555"/>
        <p:cNvGrpSpPr/>
        <p:nvPr/>
      </p:nvGrpSpPr>
      <p:grpSpPr>
        <a:xfrm>
          <a:off x="0" y="0"/>
          <a:ext cx="0" cy="0"/>
          <a:chOff x="0" y="0"/>
          <a:chExt cx="0" cy="0"/>
        </a:xfrm>
      </p:grpSpPr>
      <p:sp>
        <p:nvSpPr>
          <p:cNvPr id="556" name="Google Shape;556;p55"/>
          <p:cNvSpPr txBox="1"/>
          <p:nvPr/>
        </p:nvSpPr>
        <p:spPr>
          <a:xfrm>
            <a:off x="0" y="0"/>
            <a:ext cx="91440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dk1"/>
                </a:solidFill>
                <a:latin typeface="Montserrat"/>
                <a:ea typeface="Montserrat"/>
                <a:cs typeface="Montserrat"/>
                <a:sym typeface="Montserrat"/>
              </a:rPr>
              <a:t>Power Management @ IITH - Better </a:t>
            </a:r>
            <a:r>
              <a:rPr b="1" lang="en" sz="2800">
                <a:solidFill>
                  <a:schemeClr val="dk1"/>
                </a:solidFill>
                <a:latin typeface="Montserrat"/>
                <a:ea typeface="Montserrat"/>
                <a:cs typeface="Montserrat"/>
                <a:sym typeface="Montserrat"/>
              </a:rPr>
              <a:t>Appliances</a:t>
            </a:r>
            <a:endParaRPr/>
          </a:p>
        </p:txBody>
      </p:sp>
      <p:sp>
        <p:nvSpPr>
          <p:cNvPr id="557" name="Google Shape;557;p55"/>
          <p:cNvSpPr txBox="1"/>
          <p:nvPr/>
        </p:nvSpPr>
        <p:spPr>
          <a:xfrm>
            <a:off x="634500" y="1510675"/>
            <a:ext cx="78750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660000"/>
                </a:solidFill>
                <a:latin typeface="Montserrat"/>
                <a:ea typeface="Montserrat"/>
                <a:cs typeface="Montserrat"/>
                <a:sym typeface="Montserrat"/>
              </a:rPr>
              <a:t>The campus is transitioning to </a:t>
            </a:r>
            <a:r>
              <a:rPr b="1" lang="en" sz="1300">
                <a:solidFill>
                  <a:srgbClr val="660000"/>
                </a:solidFill>
                <a:latin typeface="Montserrat"/>
                <a:ea typeface="Montserrat"/>
                <a:cs typeface="Montserrat"/>
                <a:sym typeface="Montserrat"/>
              </a:rPr>
              <a:t>energy-efficient appliances and systems</a:t>
            </a:r>
            <a:r>
              <a:rPr lang="en" sz="1300">
                <a:solidFill>
                  <a:srgbClr val="660000"/>
                </a:solidFill>
                <a:latin typeface="Montserrat"/>
                <a:ea typeface="Montserrat"/>
                <a:cs typeface="Montserrat"/>
                <a:sym typeface="Montserrat"/>
              </a:rPr>
              <a:t> across academic and residential buildings to reduce overall electricity consumption. This includes the installation of </a:t>
            </a:r>
            <a:r>
              <a:rPr b="1" lang="en" sz="1300">
                <a:solidFill>
                  <a:srgbClr val="660000"/>
                </a:solidFill>
                <a:latin typeface="Montserrat"/>
                <a:ea typeface="Montserrat"/>
                <a:cs typeface="Montserrat"/>
                <a:sym typeface="Montserrat"/>
              </a:rPr>
              <a:t>high-efficiency BLDC ceiling fans</a:t>
            </a:r>
            <a:r>
              <a:rPr lang="en" sz="1300">
                <a:solidFill>
                  <a:srgbClr val="660000"/>
                </a:solidFill>
                <a:latin typeface="Montserrat"/>
                <a:ea typeface="Montserrat"/>
                <a:cs typeface="Montserrat"/>
                <a:sym typeface="Montserrat"/>
              </a:rPr>
              <a:t>, </a:t>
            </a:r>
            <a:r>
              <a:rPr b="1" lang="en" sz="1300">
                <a:solidFill>
                  <a:srgbClr val="660000"/>
                </a:solidFill>
                <a:latin typeface="Montserrat"/>
                <a:ea typeface="Montserrat"/>
                <a:cs typeface="Montserrat"/>
                <a:sym typeface="Montserrat"/>
              </a:rPr>
              <a:t>automated LED lighting systems</a:t>
            </a:r>
            <a:r>
              <a:rPr lang="en" sz="1300">
                <a:solidFill>
                  <a:srgbClr val="660000"/>
                </a:solidFill>
                <a:latin typeface="Montserrat"/>
                <a:ea typeface="Montserrat"/>
                <a:cs typeface="Montserrat"/>
                <a:sym typeface="Montserrat"/>
              </a:rPr>
              <a:t>, and other low-energy devices designed to minimize power usage without compromising performance.</a:t>
            </a:r>
            <a:r>
              <a:rPr lang="en" sz="1300">
                <a:solidFill>
                  <a:srgbClr val="660000"/>
                </a:solidFill>
                <a:latin typeface="Montserrat"/>
                <a:ea typeface="Montserrat"/>
                <a:cs typeface="Montserrat"/>
                <a:sym typeface="Montserrat"/>
              </a:rPr>
              <a:t>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t/>
            </a:r>
            <a:endParaRPr sz="1300">
              <a:solidFill>
                <a:srgbClr val="660000"/>
              </a:solidFill>
              <a:latin typeface="Montserrat"/>
              <a:ea typeface="Montserrat"/>
              <a:cs typeface="Montserrat"/>
              <a:sym typeface="Montserrat"/>
            </a:endParaRPr>
          </a:p>
          <a:p>
            <a:pPr indent="0" lvl="0" marL="0" rtl="0" algn="l">
              <a:spcBef>
                <a:spcPts val="0"/>
              </a:spcBef>
              <a:spcAft>
                <a:spcPts val="0"/>
              </a:spcAft>
              <a:buNone/>
            </a:pPr>
            <a:r>
              <a:rPr lang="en" sz="1300">
                <a:solidFill>
                  <a:srgbClr val="660000"/>
                </a:solidFill>
                <a:latin typeface="Montserrat"/>
                <a:ea typeface="Montserrat"/>
                <a:cs typeface="Montserrat"/>
                <a:sym typeface="Montserrat"/>
              </a:rPr>
              <a:t>These measures reduce overall energy demand and complement renewable energy initiatives on campus. Together, they contribute to lowering operational emissions and support the institute’s broader sustainability and Net-Zero goals.</a:t>
            </a:r>
            <a:endParaRPr sz="1300">
              <a:solidFill>
                <a:srgbClr val="660000"/>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561" name="Shape 561"/>
        <p:cNvGrpSpPr/>
        <p:nvPr/>
      </p:nvGrpSpPr>
      <p:grpSpPr>
        <a:xfrm>
          <a:off x="0" y="0"/>
          <a:ext cx="0" cy="0"/>
          <a:chOff x="0" y="0"/>
          <a:chExt cx="0" cy="0"/>
        </a:xfrm>
      </p:grpSpPr>
      <p:sp>
        <p:nvSpPr>
          <p:cNvPr id="562" name="Google Shape;562;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Montserrat"/>
                <a:ea typeface="Montserrat"/>
                <a:cs typeface="Montserrat"/>
                <a:sym typeface="Montserrat"/>
              </a:rPr>
              <a:t>Policies to ensure sustainability</a:t>
            </a:r>
            <a:r>
              <a:rPr b="1" lang="en">
                <a:latin typeface="Montserrat"/>
                <a:ea typeface="Montserrat"/>
                <a:cs typeface="Montserrat"/>
                <a:sym typeface="Montserrat"/>
              </a:rPr>
              <a:t> @ IITH </a:t>
            </a:r>
            <a:endParaRPr b="1">
              <a:latin typeface="Montserrat"/>
              <a:ea typeface="Montserrat"/>
              <a:cs typeface="Montserrat"/>
              <a:sym typeface="Montserrat"/>
            </a:endParaRPr>
          </a:p>
        </p:txBody>
      </p:sp>
      <p:graphicFrame>
        <p:nvGraphicFramePr>
          <p:cNvPr id="563" name="Google Shape;563;p56"/>
          <p:cNvGraphicFramePr/>
          <p:nvPr/>
        </p:nvGraphicFramePr>
        <p:xfrm>
          <a:off x="697700" y="1667550"/>
          <a:ext cx="3000000" cy="3000000"/>
        </p:xfrm>
        <a:graphic>
          <a:graphicData uri="http://schemas.openxmlformats.org/drawingml/2006/table">
            <a:tbl>
              <a:tblPr>
                <a:noFill/>
                <a:tableStyleId>{56FC8061-E69F-4E72-B1D4-0A846FD50C94}</a:tableStyleId>
              </a:tblPr>
              <a:tblGrid>
                <a:gridCol w="6914175"/>
                <a:gridCol w="834425"/>
              </a:tblGrid>
              <a:tr h="381000">
                <a:tc>
                  <a:txBody>
                    <a:bodyPr/>
                    <a:lstStyle/>
                    <a:p>
                      <a:pPr indent="0" lvl="0" marL="0" rtl="0" algn="ctr">
                        <a:spcBef>
                          <a:spcPts val="0"/>
                        </a:spcBef>
                        <a:spcAft>
                          <a:spcPts val="0"/>
                        </a:spcAft>
                        <a:buNone/>
                      </a:pPr>
                      <a:r>
                        <a:rPr b="1" lang="en" sz="1300">
                          <a:latin typeface="Montserrat"/>
                          <a:ea typeface="Montserrat"/>
                          <a:cs typeface="Montserrat"/>
                          <a:sym typeface="Montserrat"/>
                        </a:rPr>
                        <a:t>Policies </a:t>
                      </a:r>
                      <a:endParaRPr b="1" sz="1300">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c>
                  <a:txBody>
                    <a:bodyPr/>
                    <a:lstStyle/>
                    <a:p>
                      <a:pPr indent="0" lvl="0" marL="0" rtl="0" algn="ctr">
                        <a:spcBef>
                          <a:spcPts val="0"/>
                        </a:spcBef>
                        <a:spcAft>
                          <a:spcPts val="0"/>
                        </a:spcAft>
                        <a:buNone/>
                      </a:pPr>
                      <a:r>
                        <a:rPr b="1" lang="en" sz="1300">
                          <a:latin typeface="Montserrat"/>
                          <a:ea typeface="Montserrat"/>
                          <a:cs typeface="Montserrat"/>
                          <a:sym typeface="Montserrat"/>
                        </a:rPr>
                        <a:t>Link</a:t>
                      </a:r>
                      <a:endParaRPr b="1" sz="1300">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a:latin typeface="Montserrat"/>
                          <a:ea typeface="Montserrat"/>
                          <a:cs typeface="Montserrat"/>
                          <a:sym typeface="Montserrat"/>
                        </a:rPr>
                        <a:t>Policy to become a Net Zero Campus by 2040</a:t>
                      </a:r>
                      <a:endParaRPr sz="1300">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c>
                  <a:txBody>
                    <a:bodyPr/>
                    <a:lstStyle/>
                    <a:p>
                      <a:pPr indent="0" lvl="0" marL="0" rtl="0" algn="ctr">
                        <a:spcBef>
                          <a:spcPts val="0"/>
                        </a:spcBef>
                        <a:spcAft>
                          <a:spcPts val="0"/>
                        </a:spcAft>
                        <a:buNone/>
                      </a:pPr>
                      <a:r>
                        <a:rPr b="1" lang="en" sz="1300" u="sng">
                          <a:solidFill>
                            <a:srgbClr val="0B5394"/>
                          </a:solidFill>
                          <a:latin typeface="Montserrat"/>
                          <a:ea typeface="Montserrat"/>
                          <a:cs typeface="Montserrat"/>
                          <a:sym typeface="Montserrat"/>
                          <a:hlinkClick r:id="rId3">
                            <a:extLst>
                              <a:ext uri="{A12FA001-AC4F-418D-AE19-62706E023703}">
                                <ahyp:hlinkClr val="tx"/>
                              </a:ext>
                            </a:extLst>
                          </a:hlinkClick>
                        </a:rPr>
                        <a:t>Link</a:t>
                      </a:r>
                      <a:endParaRPr b="1" sz="1300">
                        <a:solidFill>
                          <a:srgbClr val="0B5394"/>
                        </a:solidFill>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r>
              <a:tr h="425275">
                <a:tc>
                  <a:txBody>
                    <a:bodyPr/>
                    <a:lstStyle/>
                    <a:p>
                      <a:pPr indent="0" lvl="0" marL="0" rtl="0" algn="l">
                        <a:spcBef>
                          <a:spcPts val="0"/>
                        </a:spcBef>
                        <a:spcAft>
                          <a:spcPts val="0"/>
                        </a:spcAft>
                        <a:buNone/>
                      </a:pPr>
                      <a:r>
                        <a:rPr lang="en" sz="1300">
                          <a:latin typeface="Montserrat"/>
                          <a:ea typeface="Montserrat"/>
                          <a:cs typeface="Montserrat"/>
                          <a:sym typeface="Montserrat"/>
                        </a:rPr>
                        <a:t>Policy to integrate sustainability principles to procurement process of IITH</a:t>
                      </a:r>
                      <a:endParaRPr sz="1300">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c>
                  <a:txBody>
                    <a:bodyPr/>
                    <a:lstStyle/>
                    <a:p>
                      <a:pPr indent="0" lvl="0" marL="0" rtl="0" algn="ctr">
                        <a:spcBef>
                          <a:spcPts val="0"/>
                        </a:spcBef>
                        <a:spcAft>
                          <a:spcPts val="0"/>
                        </a:spcAft>
                        <a:buNone/>
                      </a:pPr>
                      <a:r>
                        <a:rPr b="1" lang="en" sz="1300" u="sng">
                          <a:solidFill>
                            <a:srgbClr val="0B5394"/>
                          </a:solidFill>
                          <a:latin typeface="Montserrat"/>
                          <a:ea typeface="Montserrat"/>
                          <a:cs typeface="Montserrat"/>
                          <a:sym typeface="Montserrat"/>
                          <a:hlinkClick r:id="rId4">
                            <a:extLst>
                              <a:ext uri="{A12FA001-AC4F-418D-AE19-62706E023703}">
                                <ahyp:hlinkClr val="tx"/>
                              </a:ext>
                            </a:extLst>
                          </a:hlinkClick>
                        </a:rPr>
                        <a:t>Link</a:t>
                      </a:r>
                      <a:endParaRPr b="1" sz="1300">
                        <a:solidFill>
                          <a:srgbClr val="0B5394"/>
                        </a:solidFill>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a:latin typeface="Montserrat"/>
                          <a:ea typeface="Montserrat"/>
                          <a:cs typeface="Montserrat"/>
                          <a:sym typeface="Montserrat"/>
                        </a:rPr>
                        <a:t>Anti-Bribery and Anti-Corruption Policy</a:t>
                      </a:r>
                      <a:endParaRPr sz="1300">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c>
                  <a:txBody>
                    <a:bodyPr/>
                    <a:lstStyle/>
                    <a:p>
                      <a:pPr indent="0" lvl="0" marL="0" rtl="0" algn="ctr">
                        <a:spcBef>
                          <a:spcPts val="0"/>
                        </a:spcBef>
                        <a:spcAft>
                          <a:spcPts val="0"/>
                        </a:spcAft>
                        <a:buNone/>
                      </a:pPr>
                      <a:r>
                        <a:rPr b="1" lang="en" sz="1300" u="sng">
                          <a:solidFill>
                            <a:srgbClr val="0B5394"/>
                          </a:solidFill>
                          <a:latin typeface="Montserrat"/>
                          <a:ea typeface="Montserrat"/>
                          <a:cs typeface="Montserrat"/>
                          <a:sym typeface="Montserrat"/>
                          <a:hlinkClick r:id="rId5">
                            <a:extLst>
                              <a:ext uri="{A12FA001-AC4F-418D-AE19-62706E023703}">
                                <ahyp:hlinkClr val="tx"/>
                              </a:ext>
                            </a:extLst>
                          </a:hlinkClick>
                        </a:rPr>
                        <a:t>Link</a:t>
                      </a:r>
                      <a:endParaRPr b="1" sz="1300">
                        <a:solidFill>
                          <a:srgbClr val="0B5394"/>
                        </a:solidFill>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300">
                          <a:latin typeface="Montserrat"/>
                          <a:ea typeface="Montserrat"/>
                          <a:cs typeface="Montserrat"/>
                          <a:sym typeface="Montserrat"/>
                        </a:rPr>
                        <a:t>Equality, Diversity, and Inclusion Policy</a:t>
                      </a:r>
                      <a:endParaRPr sz="1300">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c>
                  <a:txBody>
                    <a:bodyPr/>
                    <a:lstStyle/>
                    <a:p>
                      <a:pPr indent="0" lvl="0" marL="0" rtl="0" algn="ctr">
                        <a:spcBef>
                          <a:spcPts val="0"/>
                        </a:spcBef>
                        <a:spcAft>
                          <a:spcPts val="0"/>
                        </a:spcAft>
                        <a:buNone/>
                      </a:pPr>
                      <a:r>
                        <a:rPr b="1" lang="en" sz="1300" u="sng">
                          <a:solidFill>
                            <a:srgbClr val="0B5394"/>
                          </a:solidFill>
                          <a:latin typeface="Montserrat"/>
                          <a:ea typeface="Montserrat"/>
                          <a:cs typeface="Montserrat"/>
                          <a:sym typeface="Montserrat"/>
                          <a:hlinkClick r:id="rId6">
                            <a:extLst>
                              <a:ext uri="{A12FA001-AC4F-418D-AE19-62706E023703}">
                                <ahyp:hlinkClr val="tx"/>
                              </a:ext>
                            </a:extLst>
                          </a:hlinkClick>
                        </a:rPr>
                        <a:t>Link</a:t>
                      </a:r>
                      <a:endParaRPr b="1" sz="1300">
                        <a:solidFill>
                          <a:srgbClr val="0B5394"/>
                        </a:solidFill>
                        <a:latin typeface="Montserrat"/>
                        <a:ea typeface="Montserrat"/>
                        <a:cs typeface="Montserrat"/>
                        <a:sym typeface="Montserrat"/>
                      </a:endParaRPr>
                    </a:p>
                  </a:txBody>
                  <a:tcPr marT="91425" marB="91425" marR="91425" marL="91425">
                    <a:lnL cap="flat" cmpd="sng" w="19050">
                      <a:solidFill>
                        <a:srgbClr val="0A0A0A"/>
                      </a:solidFill>
                      <a:prstDash val="solid"/>
                      <a:round/>
                      <a:headEnd len="sm" w="sm" type="none"/>
                      <a:tailEnd len="sm" w="sm" type="none"/>
                    </a:lnL>
                    <a:lnR cap="flat" cmpd="sng" w="19050">
                      <a:solidFill>
                        <a:srgbClr val="0A0A0A"/>
                      </a:solidFill>
                      <a:prstDash val="solid"/>
                      <a:round/>
                      <a:headEnd len="sm" w="sm" type="none"/>
                      <a:tailEnd len="sm" w="sm" type="none"/>
                    </a:lnR>
                    <a:lnT cap="flat" cmpd="sng" w="19050">
                      <a:solidFill>
                        <a:srgbClr val="0A0A0A"/>
                      </a:solidFill>
                      <a:prstDash val="solid"/>
                      <a:round/>
                      <a:headEnd len="sm" w="sm" type="none"/>
                      <a:tailEnd len="sm" w="sm" type="none"/>
                    </a:lnT>
                    <a:lnB cap="flat" cmpd="sng" w="19050">
                      <a:solidFill>
                        <a:srgbClr val="0A0A0A"/>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7"/>
          <p:cNvSpPr txBox="1"/>
          <p:nvPr>
            <p:ph type="title"/>
          </p:nvPr>
        </p:nvSpPr>
        <p:spPr>
          <a:xfrm>
            <a:off x="1500898" y="1999050"/>
            <a:ext cx="61422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4C9F38"/>
                </a:solidFill>
                <a:latin typeface="Montserrat"/>
                <a:ea typeface="Montserrat"/>
                <a:cs typeface="Montserrat"/>
                <a:sym typeface="Montserrat"/>
              </a:rPr>
              <a:t>How can you be more sustainable?</a:t>
            </a:r>
            <a:endParaRPr b="1">
              <a:solidFill>
                <a:srgbClr val="4C9F38"/>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58"/>
          <p:cNvSpPr txBox="1"/>
          <p:nvPr/>
        </p:nvSpPr>
        <p:spPr>
          <a:xfrm>
            <a:off x="127912" y="970800"/>
            <a:ext cx="2862600" cy="3371400"/>
          </a:xfrm>
          <a:prstGeom prst="rect">
            <a:avLst/>
          </a:prstGeom>
          <a:solidFill>
            <a:srgbClr val="FCE5CD"/>
          </a:solidFill>
          <a:ln>
            <a:noFill/>
          </a:ln>
        </p:spPr>
        <p:txBody>
          <a:bodyPr anchorCtr="0" anchor="t" bIns="86325" lIns="86325" spcFirstLastPara="1" rIns="86325" wrap="square" tIns="86325">
            <a:spAutoFit/>
          </a:bodyPr>
          <a:lstStyle/>
          <a:p>
            <a:pPr indent="0" lvl="0" marL="0" rtl="0" algn="l">
              <a:lnSpc>
                <a:spcPct val="100000"/>
              </a:lnSpc>
              <a:spcBef>
                <a:spcPts val="378"/>
              </a:spcBef>
              <a:spcAft>
                <a:spcPts val="0"/>
              </a:spcAft>
              <a:buNone/>
            </a:pPr>
            <a:r>
              <a:rPr b="1" lang="en" sz="1227">
                <a:solidFill>
                  <a:schemeClr val="dk1"/>
                </a:solidFill>
                <a:latin typeface="Montserrat"/>
                <a:ea typeface="Montserrat"/>
                <a:cs typeface="Montserrat"/>
                <a:sym typeface="Montserrat"/>
              </a:rPr>
              <a:t>Environmental Impact</a:t>
            </a:r>
            <a:endParaRPr b="1" sz="1227">
              <a:solidFill>
                <a:schemeClr val="dk1"/>
              </a:solidFill>
              <a:latin typeface="Montserrat"/>
              <a:ea typeface="Montserrat"/>
              <a:cs typeface="Montserrat"/>
              <a:sym typeface="Montserrat"/>
            </a:endParaRPr>
          </a:p>
          <a:p>
            <a:pPr indent="0" lvl="0" marL="0" rtl="0" algn="l">
              <a:lnSpc>
                <a:spcPct val="100000"/>
              </a:lnSpc>
              <a:spcBef>
                <a:spcPts val="378"/>
              </a:spcBef>
              <a:spcAft>
                <a:spcPts val="0"/>
              </a:spcAft>
              <a:buNone/>
            </a:pPr>
            <a:r>
              <a:rPr b="1" lang="en" sz="1038">
                <a:solidFill>
                  <a:schemeClr val="dk1"/>
                </a:solidFill>
                <a:latin typeface="Montserrat"/>
                <a:ea typeface="Montserrat"/>
                <a:cs typeface="Montserrat"/>
                <a:sym typeface="Montserrat"/>
              </a:rPr>
              <a:t>Ask:</a:t>
            </a:r>
            <a:endParaRPr b="1" sz="1038">
              <a:solidFill>
                <a:schemeClr val="dk1"/>
              </a:solidFill>
              <a:latin typeface="Montserrat"/>
              <a:ea typeface="Montserrat"/>
              <a:cs typeface="Montserrat"/>
              <a:sym typeface="Montserrat"/>
            </a:endParaRPr>
          </a:p>
          <a:p>
            <a:pPr indent="-119896" lvl="0" marL="107906"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Does this action reduce resource consumption (energy, water, materials)?</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119896" lvl="0" marL="107906"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What emissions, waste, or pollution does it generate—can these be minimized?</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119896" lvl="0" marL="107906"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Does it protect or harm ecosystems and biodiversity?</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119896" lvl="0" marL="107906"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Can renewable, recyclable, or low-impact alternatives be used?</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0" lvl="0" marL="0" rtl="0" algn="l">
              <a:lnSpc>
                <a:spcPct val="100000"/>
              </a:lnSpc>
              <a:spcBef>
                <a:spcPts val="378"/>
              </a:spcBef>
              <a:spcAft>
                <a:spcPts val="378"/>
              </a:spcAft>
              <a:buNone/>
            </a:pPr>
            <a:r>
              <a:rPr b="1" lang="en" sz="1038">
                <a:solidFill>
                  <a:schemeClr val="dk1"/>
                </a:solidFill>
                <a:latin typeface="Montserrat"/>
                <a:ea typeface="Montserrat"/>
                <a:cs typeface="Montserrat"/>
                <a:sym typeface="Montserrat"/>
              </a:rPr>
              <a:t>Goal:</a:t>
            </a:r>
            <a:r>
              <a:rPr lang="en" sz="1038">
                <a:solidFill>
                  <a:schemeClr val="dk1"/>
                </a:solidFill>
                <a:latin typeface="Montserrat"/>
                <a:ea typeface="Montserrat"/>
                <a:cs typeface="Montserrat"/>
                <a:sym typeface="Montserrat"/>
              </a:rPr>
              <a:t> Minimize environmental harm and promote regeneration.</a:t>
            </a:r>
            <a:endParaRPr sz="1322">
              <a:latin typeface="Montserrat"/>
              <a:ea typeface="Montserrat"/>
              <a:cs typeface="Montserrat"/>
              <a:sym typeface="Montserrat"/>
            </a:endParaRPr>
          </a:p>
        </p:txBody>
      </p:sp>
      <p:sp>
        <p:nvSpPr>
          <p:cNvPr id="574" name="Google Shape;574;p58"/>
          <p:cNvSpPr txBox="1"/>
          <p:nvPr/>
        </p:nvSpPr>
        <p:spPr>
          <a:xfrm>
            <a:off x="92649" y="127325"/>
            <a:ext cx="9051300" cy="47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sz="1900">
                <a:solidFill>
                  <a:schemeClr val="dk1"/>
                </a:solidFill>
                <a:latin typeface="Montserrat"/>
                <a:ea typeface="Montserrat"/>
                <a:cs typeface="Montserrat"/>
                <a:sym typeface="Montserrat"/>
              </a:rPr>
              <a:t>How to Ask</a:t>
            </a:r>
            <a:r>
              <a:rPr b="1" lang="en" sz="1900">
                <a:solidFill>
                  <a:schemeClr val="dk1"/>
                </a:solidFill>
                <a:latin typeface="Montserrat"/>
                <a:ea typeface="Montserrat"/>
                <a:cs typeface="Montserrat"/>
                <a:sym typeface="Montserrat"/>
              </a:rPr>
              <a:t> the Right Questions for </a:t>
            </a:r>
            <a:r>
              <a:rPr b="1" lang="en" sz="1900">
                <a:solidFill>
                  <a:srgbClr val="B45F06"/>
                </a:solidFill>
                <a:latin typeface="Montserrat"/>
                <a:ea typeface="Montserrat"/>
                <a:cs typeface="Montserrat"/>
                <a:sym typeface="Montserrat"/>
              </a:rPr>
              <a:t>Sustainable Decision Making?</a:t>
            </a:r>
            <a:endParaRPr sz="1900">
              <a:solidFill>
                <a:srgbClr val="B45F06"/>
              </a:solidFill>
              <a:latin typeface="Montserrat"/>
              <a:ea typeface="Montserrat"/>
              <a:cs typeface="Montserrat"/>
              <a:sym typeface="Montserrat"/>
            </a:endParaRPr>
          </a:p>
        </p:txBody>
      </p:sp>
      <p:sp>
        <p:nvSpPr>
          <p:cNvPr id="575" name="Google Shape;575;p58"/>
          <p:cNvSpPr txBox="1"/>
          <p:nvPr/>
        </p:nvSpPr>
        <p:spPr>
          <a:xfrm>
            <a:off x="3118540" y="970800"/>
            <a:ext cx="2907000" cy="3366600"/>
          </a:xfrm>
          <a:prstGeom prst="rect">
            <a:avLst/>
          </a:prstGeom>
          <a:solidFill>
            <a:srgbClr val="C9DAF8"/>
          </a:solidFill>
          <a:ln>
            <a:noFill/>
          </a:ln>
        </p:spPr>
        <p:txBody>
          <a:bodyPr anchorCtr="0" anchor="t" bIns="86325" lIns="86325" spcFirstLastPara="1" rIns="86325" wrap="square" tIns="86325">
            <a:noAutofit/>
          </a:bodyPr>
          <a:lstStyle/>
          <a:p>
            <a:pPr indent="0" lvl="0" marL="0" rtl="0" algn="l">
              <a:lnSpc>
                <a:spcPct val="100000"/>
              </a:lnSpc>
              <a:spcBef>
                <a:spcPts val="378"/>
              </a:spcBef>
              <a:spcAft>
                <a:spcPts val="0"/>
              </a:spcAft>
              <a:buNone/>
            </a:pPr>
            <a:r>
              <a:rPr b="1" lang="en" sz="1227">
                <a:solidFill>
                  <a:schemeClr val="dk1"/>
                </a:solidFill>
                <a:latin typeface="Montserrat"/>
                <a:ea typeface="Montserrat"/>
                <a:cs typeface="Montserrat"/>
                <a:sym typeface="Montserrat"/>
              </a:rPr>
              <a:t>Long-Term Thinking</a:t>
            </a:r>
            <a:endParaRPr b="1" sz="1227">
              <a:solidFill>
                <a:schemeClr val="dk1"/>
              </a:solidFill>
              <a:latin typeface="Montserrat"/>
              <a:ea typeface="Montserrat"/>
              <a:cs typeface="Montserrat"/>
              <a:sym typeface="Montserrat"/>
            </a:endParaRPr>
          </a:p>
          <a:p>
            <a:pPr indent="0" lvl="0" marL="0" rtl="0" algn="l">
              <a:lnSpc>
                <a:spcPct val="100000"/>
              </a:lnSpc>
              <a:spcBef>
                <a:spcPts val="378"/>
              </a:spcBef>
              <a:spcAft>
                <a:spcPts val="0"/>
              </a:spcAft>
              <a:buNone/>
            </a:pPr>
            <a:r>
              <a:rPr b="1" lang="en" sz="1038">
                <a:solidFill>
                  <a:schemeClr val="dk1"/>
                </a:solidFill>
                <a:latin typeface="Montserrat"/>
                <a:ea typeface="Montserrat"/>
                <a:cs typeface="Montserrat"/>
                <a:sym typeface="Montserrat"/>
              </a:rPr>
              <a:t>Ask:</a:t>
            </a:r>
            <a:endParaRPr b="1" sz="1038">
              <a:solidFill>
                <a:schemeClr val="dk1"/>
              </a:solidFill>
              <a:latin typeface="Montserrat"/>
              <a:ea typeface="Montserrat"/>
              <a:cs typeface="Montserrat"/>
              <a:sym typeface="Montserrat"/>
            </a:endParaRPr>
          </a:p>
          <a:p>
            <a:pPr indent="-173848" lvl="0" marL="323715"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What are the long-term consequences of this decision (5–20 years)?</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173848" lvl="0" marL="323715"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Will future generations benefit or bear hidden costs?</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173848" lvl="0" marL="323715" rtl="0" algn="l">
              <a:lnSpc>
                <a:spcPct val="100000"/>
              </a:lnSpc>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Is this solution durable, adaptable, and resilient?</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0" lvl="0" marL="0" rtl="0" algn="l">
              <a:lnSpc>
                <a:spcPct val="100000"/>
              </a:lnSpc>
              <a:spcBef>
                <a:spcPts val="378"/>
              </a:spcBef>
              <a:spcAft>
                <a:spcPts val="378"/>
              </a:spcAft>
              <a:buNone/>
            </a:pPr>
            <a:r>
              <a:rPr b="1" lang="en" sz="1038">
                <a:solidFill>
                  <a:schemeClr val="dk1"/>
                </a:solidFill>
                <a:latin typeface="Montserrat"/>
                <a:ea typeface="Montserrat"/>
                <a:cs typeface="Montserrat"/>
                <a:sym typeface="Montserrat"/>
              </a:rPr>
              <a:t>Goal:</a:t>
            </a:r>
            <a:r>
              <a:rPr lang="en" sz="1038">
                <a:solidFill>
                  <a:schemeClr val="dk1"/>
                </a:solidFill>
                <a:latin typeface="Montserrat"/>
                <a:ea typeface="Montserrat"/>
                <a:cs typeface="Montserrat"/>
                <a:sym typeface="Montserrat"/>
              </a:rPr>
              <a:t> Avoid short-term gains that create long-term risks.</a:t>
            </a:r>
            <a:endParaRPr sz="1322">
              <a:latin typeface="Montserrat"/>
              <a:ea typeface="Montserrat"/>
              <a:cs typeface="Montserrat"/>
              <a:sym typeface="Montserrat"/>
            </a:endParaRPr>
          </a:p>
        </p:txBody>
      </p:sp>
      <p:sp>
        <p:nvSpPr>
          <p:cNvPr id="576" name="Google Shape;576;p58"/>
          <p:cNvSpPr txBox="1"/>
          <p:nvPr/>
        </p:nvSpPr>
        <p:spPr>
          <a:xfrm>
            <a:off x="6140632" y="970800"/>
            <a:ext cx="2862600" cy="3358200"/>
          </a:xfrm>
          <a:prstGeom prst="rect">
            <a:avLst/>
          </a:prstGeom>
          <a:solidFill>
            <a:srgbClr val="D9D2E9"/>
          </a:solidFill>
          <a:ln>
            <a:noFill/>
          </a:ln>
        </p:spPr>
        <p:txBody>
          <a:bodyPr anchorCtr="0" anchor="t" bIns="86325" lIns="86325" spcFirstLastPara="1" rIns="86325" wrap="square" tIns="86325">
            <a:noAutofit/>
          </a:bodyPr>
          <a:lstStyle/>
          <a:p>
            <a:pPr indent="0" lvl="0" marL="0" rtl="0" algn="l">
              <a:spcBef>
                <a:spcPts val="378"/>
              </a:spcBef>
              <a:spcAft>
                <a:spcPts val="0"/>
              </a:spcAft>
              <a:buNone/>
            </a:pPr>
            <a:r>
              <a:rPr b="1" lang="en" sz="1227">
                <a:solidFill>
                  <a:schemeClr val="dk1"/>
                </a:solidFill>
                <a:latin typeface="Montserrat"/>
                <a:ea typeface="Montserrat"/>
                <a:cs typeface="Montserrat"/>
                <a:sym typeface="Montserrat"/>
              </a:rPr>
              <a:t>Social Responsibility</a:t>
            </a:r>
            <a:endParaRPr b="1" sz="1227">
              <a:solidFill>
                <a:schemeClr val="dk1"/>
              </a:solidFill>
              <a:latin typeface="Montserrat"/>
              <a:ea typeface="Montserrat"/>
              <a:cs typeface="Montserrat"/>
              <a:sym typeface="Montserrat"/>
            </a:endParaRPr>
          </a:p>
          <a:p>
            <a:pPr indent="0" lvl="0" marL="0" rtl="0" algn="l">
              <a:spcBef>
                <a:spcPts val="378"/>
              </a:spcBef>
              <a:spcAft>
                <a:spcPts val="0"/>
              </a:spcAft>
              <a:buNone/>
            </a:pPr>
            <a:r>
              <a:rPr b="1" lang="en" sz="1038">
                <a:solidFill>
                  <a:schemeClr val="dk1"/>
                </a:solidFill>
                <a:latin typeface="Montserrat"/>
                <a:ea typeface="Montserrat"/>
                <a:cs typeface="Montserrat"/>
                <a:sym typeface="Montserrat"/>
              </a:rPr>
              <a:t>Ask:</a:t>
            </a:r>
            <a:endParaRPr b="1" sz="1038">
              <a:solidFill>
                <a:schemeClr val="dk1"/>
              </a:solidFill>
              <a:latin typeface="Montserrat"/>
              <a:ea typeface="Montserrat"/>
              <a:cs typeface="Montserrat"/>
              <a:sym typeface="Montserrat"/>
            </a:endParaRPr>
          </a:p>
          <a:p>
            <a:pPr indent="-281752" lvl="0" marL="431620" rtl="0" algn="l">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Who benefits and who might be negatively affected?</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281752" lvl="0" marL="431620" rtl="0" algn="l">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Does this decision promote equity, safety, and well-being?</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281752" lvl="0" marL="431620" rtl="0" algn="l">
              <a:spcBef>
                <a:spcPts val="378"/>
              </a:spcBef>
              <a:spcAft>
                <a:spcPts val="0"/>
              </a:spcAft>
              <a:buClr>
                <a:schemeClr val="dk1"/>
              </a:buClr>
              <a:buSzPts val="1038"/>
              <a:buFont typeface="Montserrat"/>
              <a:buChar char="●"/>
            </a:pPr>
            <a:r>
              <a:rPr lang="en" sz="1038">
                <a:solidFill>
                  <a:schemeClr val="dk1"/>
                </a:solidFill>
                <a:latin typeface="Montserrat"/>
                <a:ea typeface="Montserrat"/>
                <a:cs typeface="Montserrat"/>
                <a:sym typeface="Montserrat"/>
              </a:rPr>
              <a:t>Are vulnerable communities or stakeholders considered?</a:t>
            </a:r>
            <a:br>
              <a:rPr lang="en" sz="1038">
                <a:solidFill>
                  <a:schemeClr val="dk1"/>
                </a:solidFill>
                <a:latin typeface="Montserrat"/>
                <a:ea typeface="Montserrat"/>
                <a:cs typeface="Montserrat"/>
                <a:sym typeface="Montserrat"/>
              </a:rPr>
            </a:br>
            <a:endParaRPr sz="1038">
              <a:solidFill>
                <a:schemeClr val="dk1"/>
              </a:solidFill>
              <a:latin typeface="Montserrat"/>
              <a:ea typeface="Montserrat"/>
              <a:cs typeface="Montserrat"/>
              <a:sym typeface="Montserrat"/>
            </a:endParaRPr>
          </a:p>
          <a:p>
            <a:pPr indent="0" lvl="0" marL="0" rtl="0" algn="l">
              <a:spcBef>
                <a:spcPts val="378"/>
              </a:spcBef>
              <a:spcAft>
                <a:spcPts val="378"/>
              </a:spcAft>
              <a:buNone/>
            </a:pPr>
            <a:r>
              <a:rPr b="1" lang="en" sz="1038">
                <a:solidFill>
                  <a:schemeClr val="dk1"/>
                </a:solidFill>
                <a:latin typeface="Montserrat"/>
                <a:ea typeface="Montserrat"/>
                <a:cs typeface="Montserrat"/>
                <a:sym typeface="Montserrat"/>
              </a:rPr>
              <a:t>Goal:</a:t>
            </a:r>
            <a:r>
              <a:rPr lang="en" sz="1038">
                <a:solidFill>
                  <a:schemeClr val="dk1"/>
                </a:solidFill>
                <a:latin typeface="Montserrat"/>
                <a:ea typeface="Montserrat"/>
                <a:cs typeface="Montserrat"/>
                <a:sym typeface="Montserrat"/>
              </a:rPr>
              <a:t> Ensure fairness, inclusion, and human well-being.</a:t>
            </a:r>
            <a:endParaRPr sz="1038">
              <a:solidFill>
                <a:schemeClr val="dk1"/>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9"/>
          <p:cNvSpPr txBox="1"/>
          <p:nvPr/>
        </p:nvSpPr>
        <p:spPr>
          <a:xfrm>
            <a:off x="0" y="9491250"/>
            <a:ext cx="8333700" cy="3314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t/>
            </a:r>
            <a:endParaRPr sz="1100">
              <a:solidFill>
                <a:schemeClr val="dk1"/>
              </a:solidFill>
            </a:endParaRPr>
          </a:p>
          <a:p>
            <a:pPr indent="0" lvl="0" marL="0" rtl="0" algn="l">
              <a:lnSpc>
                <a:spcPct val="100000"/>
              </a:lnSpc>
              <a:spcBef>
                <a:spcPts val="400"/>
              </a:spcBef>
              <a:spcAft>
                <a:spcPts val="0"/>
              </a:spcAft>
              <a:buNone/>
            </a:pPr>
            <a:r>
              <a:rPr b="1" lang="en" sz="1700">
                <a:solidFill>
                  <a:schemeClr val="dk1"/>
                </a:solidFill>
              </a:rPr>
              <a:t>One-Line Sustainability Test</a:t>
            </a:r>
            <a:endParaRPr b="1" sz="1700">
              <a:solidFill>
                <a:schemeClr val="dk1"/>
              </a:solidFill>
            </a:endParaRPr>
          </a:p>
          <a:p>
            <a:pPr indent="0" lvl="0" marL="0" rtl="0" algn="l">
              <a:lnSpc>
                <a:spcPct val="100000"/>
              </a:lnSpc>
              <a:spcBef>
                <a:spcPts val="400"/>
              </a:spcBef>
              <a:spcAft>
                <a:spcPts val="0"/>
              </a:spcAft>
              <a:buNone/>
            </a:pPr>
            <a:r>
              <a:rPr b="1" lang="en" sz="1100">
                <a:solidFill>
                  <a:schemeClr val="dk1"/>
                </a:solidFill>
              </a:rPr>
              <a:t>“Does this decision improve outcomes for people, the planet, and the future—without shifting harm elsewhere?”</a:t>
            </a:r>
            <a:endParaRPr b="1" sz="1100">
              <a:solidFill>
                <a:schemeClr val="dk1"/>
              </a:solidFill>
            </a:endParaRPr>
          </a:p>
          <a:p>
            <a:pPr indent="0" lvl="0" marL="0" rtl="0" algn="l">
              <a:lnSpc>
                <a:spcPct val="100000"/>
              </a:lnSpc>
              <a:spcBef>
                <a:spcPts val="400"/>
              </a:spcBef>
              <a:spcAft>
                <a:spcPts val="400"/>
              </a:spcAft>
              <a:buNone/>
            </a:pPr>
            <a:r>
              <a:rPr lang="en" sz="1100">
                <a:solidFill>
                  <a:schemeClr val="dk1"/>
                </a:solidFill>
              </a:rPr>
              <a:t>If the answer is unclear, the decision needs re-evaluation.</a:t>
            </a:r>
            <a:endParaRPr sz="1100">
              <a:solidFill>
                <a:schemeClr val="dk1"/>
              </a:solidFill>
            </a:endParaRPr>
          </a:p>
        </p:txBody>
      </p:sp>
      <p:sp>
        <p:nvSpPr>
          <p:cNvPr id="582" name="Google Shape;582;p59"/>
          <p:cNvSpPr txBox="1"/>
          <p:nvPr/>
        </p:nvSpPr>
        <p:spPr>
          <a:xfrm>
            <a:off x="203875" y="849650"/>
            <a:ext cx="2822700" cy="3362400"/>
          </a:xfrm>
          <a:prstGeom prst="rect">
            <a:avLst/>
          </a:prstGeom>
          <a:solidFill>
            <a:srgbClr val="E6B8AF"/>
          </a:solid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sz="1300">
                <a:solidFill>
                  <a:schemeClr val="dk1"/>
                </a:solidFill>
                <a:latin typeface="Montserrat"/>
                <a:ea typeface="Montserrat"/>
                <a:cs typeface="Montserrat"/>
                <a:sym typeface="Montserrat"/>
              </a:rPr>
              <a:t>Economic and System Efficiency</a:t>
            </a:r>
            <a:endParaRPr b="1" sz="1300">
              <a:solidFill>
                <a:schemeClr val="dk1"/>
              </a:solidFill>
              <a:latin typeface="Montserrat"/>
              <a:ea typeface="Montserrat"/>
              <a:cs typeface="Montserrat"/>
              <a:sym typeface="Montserrat"/>
            </a:endParaRPr>
          </a:p>
          <a:p>
            <a:pPr indent="0" lvl="0" marL="0" rtl="0" algn="l">
              <a:spcBef>
                <a:spcPts val="400"/>
              </a:spcBef>
              <a:spcAft>
                <a:spcPts val="0"/>
              </a:spcAft>
              <a:buNone/>
            </a:pPr>
            <a:r>
              <a:rPr b="1" lang="en" sz="1100">
                <a:solidFill>
                  <a:schemeClr val="dk1"/>
                </a:solidFill>
                <a:latin typeface="Montserrat"/>
                <a:ea typeface="Montserrat"/>
                <a:cs typeface="Montserrat"/>
                <a:sym typeface="Montserrat"/>
              </a:rPr>
              <a:t>Ask:</a:t>
            </a:r>
            <a:endParaRPr b="1" sz="1100">
              <a:solidFill>
                <a:schemeClr val="dk1"/>
              </a:solidFill>
              <a:latin typeface="Montserrat"/>
              <a:ea typeface="Montserrat"/>
              <a:cs typeface="Montserrat"/>
              <a:sym typeface="Montserrat"/>
            </a:endParaRPr>
          </a:p>
          <a:p>
            <a:pPr indent="-127000" lvl="0" marL="28575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Is this economically viable without externalizing environmental or social costs?</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28575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Does it improve efficiency and reduce waste over time?</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28575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Does it encourage responsible consumption and production?</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0" lvl="0" marL="0" rtl="0" algn="l">
              <a:spcBef>
                <a:spcPts val="400"/>
              </a:spcBef>
              <a:spcAft>
                <a:spcPts val="400"/>
              </a:spcAft>
              <a:buNone/>
            </a:pPr>
            <a:r>
              <a:rPr b="1" lang="en" sz="1100">
                <a:solidFill>
                  <a:schemeClr val="dk1"/>
                </a:solidFill>
                <a:latin typeface="Montserrat"/>
                <a:ea typeface="Montserrat"/>
                <a:cs typeface="Montserrat"/>
                <a:sym typeface="Montserrat"/>
              </a:rPr>
              <a:t>Goal:</a:t>
            </a:r>
            <a:r>
              <a:rPr lang="en" sz="1100">
                <a:solidFill>
                  <a:schemeClr val="dk1"/>
                </a:solidFill>
                <a:latin typeface="Montserrat"/>
                <a:ea typeface="Montserrat"/>
                <a:cs typeface="Montserrat"/>
                <a:sym typeface="Montserrat"/>
              </a:rPr>
              <a:t> Support sustainable economic value, not extractive growth.</a:t>
            </a:r>
            <a:endParaRPr>
              <a:latin typeface="Montserrat"/>
              <a:ea typeface="Montserrat"/>
              <a:cs typeface="Montserrat"/>
              <a:sym typeface="Montserrat"/>
            </a:endParaRPr>
          </a:p>
        </p:txBody>
      </p:sp>
      <p:sp>
        <p:nvSpPr>
          <p:cNvPr id="583" name="Google Shape;583;p59"/>
          <p:cNvSpPr txBox="1"/>
          <p:nvPr/>
        </p:nvSpPr>
        <p:spPr>
          <a:xfrm>
            <a:off x="3178750" y="844950"/>
            <a:ext cx="2822700" cy="3362400"/>
          </a:xfrm>
          <a:prstGeom prst="rect">
            <a:avLst/>
          </a:prstGeom>
          <a:solidFill>
            <a:srgbClr val="FCE5CD"/>
          </a:solid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sz="1300">
                <a:solidFill>
                  <a:schemeClr val="dk1"/>
                </a:solidFill>
                <a:latin typeface="Montserrat"/>
                <a:ea typeface="Montserrat"/>
                <a:cs typeface="Montserrat"/>
                <a:sym typeface="Montserrat"/>
              </a:rPr>
              <a:t>Ethical and Professional Integrity</a:t>
            </a:r>
            <a:endParaRPr b="1" sz="1300">
              <a:solidFill>
                <a:schemeClr val="dk1"/>
              </a:solidFill>
              <a:latin typeface="Montserrat"/>
              <a:ea typeface="Montserrat"/>
              <a:cs typeface="Montserrat"/>
              <a:sym typeface="Montserrat"/>
            </a:endParaRPr>
          </a:p>
          <a:p>
            <a:pPr indent="0" lvl="0" marL="0" rtl="0" algn="l">
              <a:spcBef>
                <a:spcPts val="400"/>
              </a:spcBef>
              <a:spcAft>
                <a:spcPts val="0"/>
              </a:spcAft>
              <a:buNone/>
            </a:pPr>
            <a:r>
              <a:rPr b="1" lang="en" sz="1100">
                <a:solidFill>
                  <a:schemeClr val="dk1"/>
                </a:solidFill>
                <a:latin typeface="Montserrat"/>
                <a:ea typeface="Montserrat"/>
                <a:cs typeface="Montserrat"/>
                <a:sym typeface="Montserrat"/>
              </a:rPr>
              <a:t>Ask:</a:t>
            </a:r>
            <a:endParaRPr b="1" sz="1100">
              <a:solidFill>
                <a:schemeClr val="dk1"/>
              </a:solidFill>
              <a:latin typeface="Montserrat"/>
              <a:ea typeface="Montserrat"/>
              <a:cs typeface="Montserrat"/>
              <a:sym typeface="Montserrat"/>
            </a:endParaRPr>
          </a:p>
          <a:p>
            <a:pPr indent="-127000" lvl="0" marL="34290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Would this decision align with professional ethics and public trust?</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Would I be comfortable defending this choice transparently?</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34290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Does it align with sustainability standards, regulations, or best practices?</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0" lvl="0" marL="0" rtl="0" algn="l">
              <a:spcBef>
                <a:spcPts val="400"/>
              </a:spcBef>
              <a:spcAft>
                <a:spcPts val="400"/>
              </a:spcAft>
              <a:buNone/>
            </a:pPr>
            <a:r>
              <a:rPr b="1" lang="en" sz="1100">
                <a:solidFill>
                  <a:schemeClr val="dk1"/>
                </a:solidFill>
                <a:latin typeface="Montserrat"/>
                <a:ea typeface="Montserrat"/>
                <a:cs typeface="Montserrat"/>
                <a:sym typeface="Montserrat"/>
              </a:rPr>
              <a:t>Goal:</a:t>
            </a:r>
            <a:r>
              <a:rPr lang="en" sz="1100">
                <a:solidFill>
                  <a:schemeClr val="dk1"/>
                </a:solidFill>
                <a:latin typeface="Montserrat"/>
                <a:ea typeface="Montserrat"/>
                <a:cs typeface="Montserrat"/>
                <a:sym typeface="Montserrat"/>
              </a:rPr>
              <a:t> Act responsibly beyond minimum compliance.</a:t>
            </a:r>
            <a:endParaRPr>
              <a:latin typeface="Montserrat"/>
              <a:ea typeface="Montserrat"/>
              <a:cs typeface="Montserrat"/>
              <a:sym typeface="Montserrat"/>
            </a:endParaRPr>
          </a:p>
        </p:txBody>
      </p:sp>
      <p:sp>
        <p:nvSpPr>
          <p:cNvPr id="584" name="Google Shape;584;p59"/>
          <p:cNvSpPr txBox="1"/>
          <p:nvPr/>
        </p:nvSpPr>
        <p:spPr>
          <a:xfrm>
            <a:off x="6153625" y="844950"/>
            <a:ext cx="2822700" cy="3362400"/>
          </a:xfrm>
          <a:prstGeom prst="rect">
            <a:avLst/>
          </a:prstGeom>
          <a:solidFill>
            <a:srgbClr val="D0E0E3"/>
          </a:solid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sz="1300">
                <a:solidFill>
                  <a:schemeClr val="dk1"/>
                </a:solidFill>
                <a:latin typeface="Montserrat"/>
                <a:ea typeface="Montserrat"/>
                <a:cs typeface="Montserrat"/>
                <a:sym typeface="Montserrat"/>
              </a:rPr>
              <a:t>Alternatives and Innovation</a:t>
            </a:r>
            <a:endParaRPr b="1" sz="1300">
              <a:solidFill>
                <a:schemeClr val="dk1"/>
              </a:solidFill>
              <a:latin typeface="Montserrat"/>
              <a:ea typeface="Montserrat"/>
              <a:cs typeface="Montserrat"/>
              <a:sym typeface="Montserrat"/>
            </a:endParaRPr>
          </a:p>
          <a:p>
            <a:pPr indent="0" lvl="0" marL="0" rtl="0" algn="l">
              <a:spcBef>
                <a:spcPts val="400"/>
              </a:spcBef>
              <a:spcAft>
                <a:spcPts val="0"/>
              </a:spcAft>
              <a:buNone/>
            </a:pPr>
            <a:r>
              <a:rPr b="1" lang="en" sz="1100">
                <a:solidFill>
                  <a:schemeClr val="dk1"/>
                </a:solidFill>
                <a:latin typeface="Montserrat"/>
                <a:ea typeface="Montserrat"/>
                <a:cs typeface="Montserrat"/>
                <a:sym typeface="Montserrat"/>
              </a:rPr>
              <a:t>Ask:</a:t>
            </a:r>
            <a:endParaRPr b="1" sz="1100">
              <a:solidFill>
                <a:schemeClr val="dk1"/>
              </a:solidFill>
              <a:latin typeface="Montserrat"/>
              <a:ea typeface="Montserrat"/>
              <a:cs typeface="Montserrat"/>
              <a:sym typeface="Montserrat"/>
            </a:endParaRPr>
          </a:p>
          <a:p>
            <a:pPr indent="-127000" lvl="0" marL="17145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Is there a more sustainable way to achieve the same objective?</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17145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Can design, technology, or policy choices improve the outcome?</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127000" lvl="0" marL="171450" rtl="0" algn="l">
              <a:spcBef>
                <a:spcPts val="400"/>
              </a:spcBef>
              <a:spcAft>
                <a:spcPts val="0"/>
              </a:spcAft>
              <a:buClr>
                <a:schemeClr val="dk1"/>
              </a:buClr>
              <a:buSzPts val="1100"/>
              <a:buFont typeface="Montserrat"/>
              <a:buChar char="●"/>
            </a:pPr>
            <a:r>
              <a:rPr lang="en" sz="1100">
                <a:solidFill>
                  <a:schemeClr val="dk1"/>
                </a:solidFill>
                <a:latin typeface="Montserrat"/>
                <a:ea typeface="Montserrat"/>
                <a:cs typeface="Montserrat"/>
                <a:sym typeface="Montserrat"/>
              </a:rPr>
              <a:t>Have interdisciplinary perspectives been considered?</a:t>
            </a:r>
            <a:br>
              <a:rPr lang="en"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0" lvl="0" marL="0" rtl="0" algn="l">
              <a:spcBef>
                <a:spcPts val="400"/>
              </a:spcBef>
              <a:spcAft>
                <a:spcPts val="0"/>
              </a:spcAft>
              <a:buNone/>
            </a:pPr>
            <a:r>
              <a:rPr b="1" lang="en" sz="1100">
                <a:solidFill>
                  <a:schemeClr val="dk1"/>
                </a:solidFill>
                <a:latin typeface="Montserrat"/>
                <a:ea typeface="Montserrat"/>
                <a:cs typeface="Montserrat"/>
                <a:sym typeface="Montserrat"/>
              </a:rPr>
              <a:t>Goal:</a:t>
            </a:r>
            <a:r>
              <a:rPr lang="en" sz="1100">
                <a:solidFill>
                  <a:schemeClr val="dk1"/>
                </a:solidFill>
                <a:latin typeface="Montserrat"/>
                <a:ea typeface="Montserrat"/>
                <a:cs typeface="Montserrat"/>
                <a:sym typeface="Montserrat"/>
              </a:rPr>
              <a:t> Encourage innovation rather than default solutions.</a:t>
            </a:r>
            <a:endParaRPr sz="1100">
              <a:solidFill>
                <a:schemeClr val="dk1"/>
              </a:solidFill>
              <a:latin typeface="Montserrat"/>
              <a:ea typeface="Montserrat"/>
              <a:cs typeface="Montserrat"/>
              <a:sym typeface="Montserrat"/>
            </a:endParaRPr>
          </a:p>
          <a:p>
            <a:pPr indent="0" lvl="0" marL="0" rtl="0" algn="l">
              <a:spcBef>
                <a:spcPts val="400"/>
              </a:spcBef>
              <a:spcAft>
                <a:spcPts val="400"/>
              </a:spcAft>
              <a:buNone/>
            </a:pPr>
            <a:r>
              <a:t/>
            </a:r>
            <a:endParaRPr sz="1100">
              <a:solidFill>
                <a:schemeClr val="dk1"/>
              </a:solidFill>
              <a:latin typeface="Montserrat"/>
              <a:ea typeface="Montserrat"/>
              <a:cs typeface="Montserrat"/>
              <a:sym typeface="Montserrat"/>
            </a:endParaRPr>
          </a:p>
        </p:txBody>
      </p:sp>
      <p:sp>
        <p:nvSpPr>
          <p:cNvPr id="585" name="Google Shape;585;p59"/>
          <p:cNvSpPr txBox="1"/>
          <p:nvPr/>
        </p:nvSpPr>
        <p:spPr>
          <a:xfrm>
            <a:off x="46349" y="138900"/>
            <a:ext cx="9051300" cy="477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400"/>
              </a:spcAft>
              <a:buNone/>
            </a:pPr>
            <a:r>
              <a:rPr b="1" lang="en" sz="1900">
                <a:solidFill>
                  <a:schemeClr val="dk1"/>
                </a:solidFill>
                <a:latin typeface="Montserrat"/>
                <a:ea typeface="Montserrat"/>
                <a:cs typeface="Montserrat"/>
                <a:sym typeface="Montserrat"/>
              </a:rPr>
              <a:t>How to Ask the Right Questions for </a:t>
            </a:r>
            <a:r>
              <a:rPr b="1" lang="en" sz="1900">
                <a:solidFill>
                  <a:srgbClr val="B45F06"/>
                </a:solidFill>
                <a:latin typeface="Montserrat"/>
                <a:ea typeface="Montserrat"/>
                <a:cs typeface="Montserrat"/>
                <a:sym typeface="Montserrat"/>
              </a:rPr>
              <a:t>Sustainable Decision Making?</a:t>
            </a:r>
            <a:endParaRPr sz="1900">
              <a:solidFill>
                <a:srgbClr val="B45F06"/>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60"/>
          <p:cNvSpPr txBox="1"/>
          <p:nvPr>
            <p:ph type="title"/>
          </p:nvPr>
        </p:nvSpPr>
        <p:spPr>
          <a:xfrm>
            <a:off x="453750" y="882325"/>
            <a:ext cx="8541000" cy="26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720">
                <a:latin typeface="Proxima Nova"/>
                <a:ea typeface="Proxima Nova"/>
                <a:cs typeface="Proxima Nova"/>
                <a:sym typeface="Proxima Nova"/>
              </a:rPr>
              <a:t>Sustainability Committee Thanks Mr. Nitish Kashyap, Mr. Ashik Lal Krishna, and Mr. Yashwanth M. for </a:t>
            </a:r>
            <a:r>
              <a:rPr lang="en" sz="1720">
                <a:latin typeface="Proxima Nova"/>
                <a:ea typeface="Proxima Nova"/>
                <a:cs typeface="Proxima Nova"/>
                <a:sym typeface="Proxima Nova"/>
              </a:rPr>
              <a:t>their</a:t>
            </a:r>
            <a:r>
              <a:rPr lang="en" sz="1720">
                <a:latin typeface="Proxima Nova"/>
                <a:ea typeface="Proxima Nova"/>
                <a:cs typeface="Proxima Nova"/>
                <a:sym typeface="Proxima Nova"/>
              </a:rPr>
              <a:t> contributions to this PPT. </a:t>
            </a:r>
            <a:endParaRPr sz="1720">
              <a:latin typeface="Proxima Nova"/>
              <a:ea typeface="Proxima Nova"/>
              <a:cs typeface="Proxima Nova"/>
              <a:sym typeface="Proxima Nova"/>
            </a:endParaRPr>
          </a:p>
          <a:p>
            <a:pPr indent="0" lvl="0" marL="0" rtl="0" algn="l">
              <a:spcBef>
                <a:spcPts val="0"/>
              </a:spcBef>
              <a:spcAft>
                <a:spcPts val="0"/>
              </a:spcAft>
              <a:buSzPts val="990"/>
              <a:buNone/>
            </a:pPr>
            <a:r>
              <a:t/>
            </a:r>
            <a:endParaRPr sz="1720">
              <a:latin typeface="Proxima Nova"/>
              <a:ea typeface="Proxima Nova"/>
              <a:cs typeface="Proxima Nova"/>
              <a:sym typeface="Proxima Nova"/>
            </a:endParaRPr>
          </a:p>
          <a:p>
            <a:pPr indent="0" lvl="0" marL="0" rtl="0" algn="l">
              <a:spcBef>
                <a:spcPts val="0"/>
              </a:spcBef>
              <a:spcAft>
                <a:spcPts val="0"/>
              </a:spcAft>
              <a:buSzPts val="990"/>
              <a:buNone/>
            </a:pPr>
            <a:r>
              <a:rPr lang="en" sz="1720">
                <a:latin typeface="Proxima Nova"/>
                <a:ea typeface="Proxima Nova"/>
                <a:cs typeface="Proxima Nova"/>
                <a:sym typeface="Proxima Nova"/>
              </a:rPr>
              <a:t>We also thank various offices of IITH that has constantly contributed to improving and fostering sustainable practices in the pursuit of growth of IITH. </a:t>
            </a:r>
            <a:endParaRPr sz="1720">
              <a:latin typeface="Proxima Nova"/>
              <a:ea typeface="Proxima Nova"/>
              <a:cs typeface="Proxima Nova"/>
              <a:sym typeface="Proxima Nova"/>
            </a:endParaRPr>
          </a:p>
          <a:p>
            <a:pPr indent="0" lvl="0" marL="0" rtl="0" algn="l">
              <a:spcBef>
                <a:spcPts val="0"/>
              </a:spcBef>
              <a:spcAft>
                <a:spcPts val="0"/>
              </a:spcAft>
              <a:buSzPts val="990"/>
              <a:buNone/>
            </a:pPr>
            <a:r>
              <a:t/>
            </a:r>
            <a:endParaRPr sz="1720">
              <a:latin typeface="Proxima Nova"/>
              <a:ea typeface="Proxima Nova"/>
              <a:cs typeface="Proxima Nova"/>
              <a:sym typeface="Proxima Nova"/>
            </a:endParaRPr>
          </a:p>
          <a:p>
            <a:pPr indent="0" lvl="0" marL="0" rtl="0" algn="l">
              <a:spcBef>
                <a:spcPts val="0"/>
              </a:spcBef>
              <a:spcAft>
                <a:spcPts val="0"/>
              </a:spcAft>
              <a:buSzPts val="990"/>
              <a:buNone/>
            </a:pPr>
            <a:r>
              <a:rPr lang="en" sz="1720">
                <a:latin typeface="Proxima Nova"/>
                <a:ea typeface="Proxima Nova"/>
                <a:cs typeface="Proxima Nova"/>
                <a:sym typeface="Proxima Nova"/>
              </a:rPr>
              <a:t>We thank the students, employees, and other residents of this campus for </a:t>
            </a:r>
            <a:r>
              <a:rPr lang="en" sz="1720">
                <a:latin typeface="Proxima Nova"/>
                <a:ea typeface="Proxima Nova"/>
                <a:cs typeface="Proxima Nova"/>
                <a:sym typeface="Proxima Nova"/>
              </a:rPr>
              <a:t>their</a:t>
            </a:r>
            <a:r>
              <a:rPr lang="en" sz="1720">
                <a:latin typeface="Proxima Nova"/>
                <a:ea typeface="Proxima Nova"/>
                <a:cs typeface="Proxima Nova"/>
                <a:sym typeface="Proxima Nova"/>
              </a:rPr>
              <a:t> care and concern regarding the sustainability of IITH and our world. We recoganize that there is still a lot to learn and hope all of us will continue to work towards being better stewards of a sustainable world. </a:t>
            </a:r>
            <a:endParaRPr sz="1720">
              <a:latin typeface="Proxima Nova"/>
              <a:ea typeface="Proxima Nova"/>
              <a:cs typeface="Proxima Nova"/>
              <a:sym typeface="Proxima Nova"/>
            </a:endParaRPr>
          </a:p>
          <a:p>
            <a:pPr indent="0" lvl="0" marL="0" rtl="0" algn="l">
              <a:spcBef>
                <a:spcPts val="0"/>
              </a:spcBef>
              <a:spcAft>
                <a:spcPts val="0"/>
              </a:spcAft>
              <a:buSzPts val="990"/>
              <a:buNone/>
            </a:pPr>
            <a:r>
              <a:t/>
            </a:r>
            <a:endParaRPr sz="172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descr="A new plan for people and planet has just launched - the UN Global Goals for Sustainable Development. Tell everyone! add your very own intro to this star-studded video and share it with the world: http://wethepeople.globalgoals.org&#10;&#10;You could be introducing a cast that include:  Aamir Khan, Ai WeiWei, A R Rahman, Ashton Kutcher, Bill and Melinda Gates, UNHCR supporter Cate Blanchett, UN Messenger of Peace Charlize Theron, Chiwetel Ejiofor, Chris Martin, Colin Firth, Daniel Craig, Djimon Hounsou, G.E.M., Gilberto Gil, Jennifer Lawrence, Jennifer Lopez, John Legend, Kate Winslet, Kid President, UN Messenger of Peace Lang Lang, UNDP Champion Michelle Yeoh, Malala Yousafzai, Matt Damon, Meryl Streep, Natalia Vodianova, One Direction, Pink, Her Majesty Queen Rania Al Abdullah of Jordan, Richard Branson, Robert Pattinson, Robert Redford, WFP Global Ambassador Against Hunger Sami Yusuf, Stephen Hawking, UN Messenger of Peace Stevie Wonder, Tanya Burr, and UNDP Goodwill Ambassador for China Zhou Xun - and many more.     &#10;&#10;#GlobalGoals #UnitedNations #WeThePeople&#10;&#10;Twitter: @TheGlobalGoals&#10;&#10;Instagram: https://instagram.com/theglobalgoals&#10;&#10;Facebook: https://www.facebook.com/globalgoals.org&#10;&#10;http://www.globalgoals.org&#10;&#10;In 2015, world leaders agreed to 17 Global Goals (officially known as the Sustainable Development Goals or SDGs). These goals have the power to create a better world by 2030, by ending poverty, fighting inequality and addressing the urgency of climate change. Guided by the Goals, it is now up to all of us, governments, businesses, civil society and the general public to work together to build a better future for everyone.&#10;&#10;More about the Global Goals initiative here ▶ https://www.globalgoals.org/&#10;&#10;Facebook ▶ https://www.facebook.com/theglobalgoals/&#10;Instagram ▶ https://www.instagram.com/theglobalgoals/?hl=en&#10;Twitter ▶ https://twitter.com/GlobalGoalsUN&#10;&#10;For questions related to the Global Goals, please email team@project-everyone.org" id="82" name="Google Shape;82;p17" title="'We The People' for The Global Goals | Global Goals">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title"/>
          </p:nvPr>
        </p:nvSpPr>
        <p:spPr>
          <a:xfrm>
            <a:off x="311700" y="1466718"/>
            <a:ext cx="8520600" cy="1820400"/>
          </a:xfrm>
          <a:prstGeom prst="rect">
            <a:avLst/>
          </a:prstGeom>
        </p:spPr>
        <p:txBody>
          <a:bodyPr anchorCtr="0" anchor="t" bIns="91425" lIns="91425" spcFirstLastPara="1" rIns="91425" wrap="square" tIns="91425">
            <a:noAutofit/>
          </a:bodyPr>
          <a:lstStyle/>
          <a:p>
            <a:pPr indent="0" lvl="0" marL="0" rtl="0" algn="ctr">
              <a:lnSpc>
                <a:spcPct val="115000"/>
              </a:lnSpc>
              <a:spcBef>
                <a:spcPts val="1200"/>
              </a:spcBef>
              <a:spcAft>
                <a:spcPts val="1200"/>
              </a:spcAft>
              <a:buNone/>
            </a:pPr>
            <a:r>
              <a:rPr lang="en" sz="2300">
                <a:solidFill>
                  <a:srgbClr val="19476B"/>
                </a:solidFill>
                <a:latin typeface="Montserrat ExtraBold"/>
                <a:ea typeface="Montserrat ExtraBold"/>
                <a:cs typeface="Montserrat ExtraBold"/>
                <a:sym typeface="Montserrat ExtraBold"/>
              </a:rPr>
              <a:t>The United Nations Sustainable Development Goals</a:t>
            </a:r>
            <a:endParaRPr sz="2300">
              <a:solidFill>
                <a:srgbClr val="19476B"/>
              </a:solidFill>
              <a:latin typeface="Montserrat ExtraBold"/>
              <a:ea typeface="Montserrat ExtraBold"/>
              <a:cs typeface="Montserrat ExtraBold"/>
              <a:sym typeface="Montserrat ExtraBold"/>
            </a:endParaRPr>
          </a:p>
        </p:txBody>
      </p:sp>
      <p:sp>
        <p:nvSpPr>
          <p:cNvPr id="88" name="Google Shape;88;p18"/>
          <p:cNvSpPr txBox="1"/>
          <p:nvPr/>
        </p:nvSpPr>
        <p:spPr>
          <a:xfrm>
            <a:off x="1008675" y="1856228"/>
            <a:ext cx="69183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1100">
                <a:solidFill>
                  <a:srgbClr val="073763"/>
                </a:solidFill>
                <a:latin typeface="Montserrat"/>
                <a:ea typeface="Montserrat"/>
                <a:cs typeface="Montserrat"/>
                <a:sym typeface="Montserrat"/>
              </a:rPr>
              <a:t>A shared global framework for understanding what being “sustainable” actually means.</a:t>
            </a:r>
            <a:endParaRPr b="1" sz="1100">
              <a:solidFill>
                <a:srgbClr val="073763"/>
              </a:solidFill>
              <a:latin typeface="Montserrat"/>
              <a:ea typeface="Montserrat"/>
              <a:cs typeface="Montserrat"/>
              <a:sym typeface="Montserrat"/>
            </a:endParaRPr>
          </a:p>
        </p:txBody>
      </p:sp>
      <p:cxnSp>
        <p:nvCxnSpPr>
          <p:cNvPr id="89" name="Google Shape;89;p18"/>
          <p:cNvCxnSpPr/>
          <p:nvPr/>
        </p:nvCxnSpPr>
        <p:spPr>
          <a:xfrm flipH="1" rot="10800000">
            <a:off x="1196850" y="2615331"/>
            <a:ext cx="6750300" cy="1800"/>
          </a:xfrm>
          <a:prstGeom prst="straightConnector1">
            <a:avLst/>
          </a:prstGeom>
          <a:noFill/>
          <a:ln cap="flat" cmpd="sng" w="9525">
            <a:solidFill>
              <a:srgbClr val="19476B"/>
            </a:solidFill>
            <a:prstDash val="solid"/>
            <a:round/>
            <a:headEnd len="med" w="med" type="none"/>
            <a:tailEnd len="med" w="med" type="none"/>
          </a:ln>
        </p:spPr>
      </p:cxnSp>
      <p:sp>
        <p:nvSpPr>
          <p:cNvPr id="90" name="Google Shape;90;p18"/>
          <p:cNvSpPr txBox="1"/>
          <p:nvPr/>
        </p:nvSpPr>
        <p:spPr>
          <a:xfrm>
            <a:off x="311700" y="2358675"/>
            <a:ext cx="8520600" cy="158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200">
                <a:solidFill>
                  <a:srgbClr val="0A0A0A"/>
                </a:solidFill>
                <a:highlight>
                  <a:srgbClr val="FFFFFF"/>
                </a:highlight>
                <a:latin typeface="Montserrat"/>
                <a:ea typeface="Montserrat"/>
                <a:cs typeface="Montserrat"/>
                <a:sym typeface="Montserrat"/>
              </a:rPr>
              <a:t>The </a:t>
            </a:r>
            <a:r>
              <a:rPr b="1" lang="en" sz="1200">
                <a:solidFill>
                  <a:srgbClr val="0A0A0A"/>
                </a:solidFill>
                <a:highlight>
                  <a:srgbClr val="FFFFFF"/>
                </a:highlight>
                <a:latin typeface="Montserrat"/>
                <a:ea typeface="Montserrat"/>
                <a:cs typeface="Montserrat"/>
                <a:sym typeface="Montserrat"/>
              </a:rPr>
              <a:t>UN Sustainable Development Goals (SDGs)</a:t>
            </a:r>
            <a:r>
              <a:rPr lang="en" sz="1200">
                <a:solidFill>
                  <a:srgbClr val="0A0A0A"/>
                </a:solidFill>
                <a:highlight>
                  <a:srgbClr val="FFFFFF"/>
                </a:highlight>
                <a:latin typeface="Montserrat"/>
                <a:ea typeface="Montserrat"/>
                <a:cs typeface="Montserrat"/>
                <a:sym typeface="Montserrat"/>
              </a:rPr>
              <a:t> were officially adopted by world leaders at the UN General Assembly in </a:t>
            </a:r>
            <a:r>
              <a:rPr lang="en" sz="1200">
                <a:solidFill>
                  <a:srgbClr val="001D35"/>
                </a:solidFill>
                <a:latin typeface="Montserrat"/>
                <a:ea typeface="Montserrat"/>
                <a:cs typeface="Montserrat"/>
                <a:sym typeface="Montserrat"/>
              </a:rPr>
              <a:t>September 2015</a:t>
            </a:r>
            <a:r>
              <a:rPr lang="en" sz="1200">
                <a:solidFill>
                  <a:srgbClr val="0A0A0A"/>
                </a:solidFill>
                <a:highlight>
                  <a:srgbClr val="FFFFFF"/>
                </a:highlight>
                <a:latin typeface="Montserrat"/>
                <a:ea typeface="Montserrat"/>
                <a:cs typeface="Montserrat"/>
                <a:sym typeface="Montserrat"/>
              </a:rPr>
              <a:t>, as part of the 2030 Agenda for Sustainable Development, coming into force on January 1, 2016, to guide global efforts against poverty, inequality, and climate change. </a:t>
            </a:r>
            <a:endParaRPr sz="1200">
              <a:solidFill>
                <a:srgbClr val="0A0A0A"/>
              </a:solidFill>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rPr lang="en" sz="1200">
                <a:solidFill>
                  <a:srgbClr val="0A0A0A"/>
                </a:solidFill>
                <a:highlight>
                  <a:srgbClr val="FFFFFF"/>
                </a:highlight>
                <a:latin typeface="Montserrat"/>
                <a:ea typeface="Montserrat"/>
                <a:cs typeface="Montserrat"/>
                <a:sym typeface="Montserrat"/>
              </a:rPr>
              <a:t>While the concept of sustainable development began much earlier (e.g., Brundtland Report in 1987), the specific </a:t>
            </a:r>
            <a:r>
              <a:rPr b="1" lang="en" sz="1200">
                <a:solidFill>
                  <a:srgbClr val="0A0A0A"/>
                </a:solidFill>
                <a:highlight>
                  <a:srgbClr val="FFFFFF"/>
                </a:highlight>
                <a:latin typeface="Montserrat"/>
                <a:ea typeface="Montserrat"/>
                <a:cs typeface="Montserrat"/>
                <a:sym typeface="Montserrat"/>
              </a:rPr>
              <a:t>17 SDGs</a:t>
            </a:r>
            <a:r>
              <a:rPr lang="en" sz="1200">
                <a:solidFill>
                  <a:srgbClr val="0A0A0A"/>
                </a:solidFill>
                <a:highlight>
                  <a:srgbClr val="FFFFFF"/>
                </a:highlight>
                <a:latin typeface="Montserrat"/>
                <a:ea typeface="Montserrat"/>
                <a:cs typeface="Montserrat"/>
                <a:sym typeface="Montserrat"/>
              </a:rPr>
              <a:t> emerged from a long consultation process following the </a:t>
            </a:r>
            <a:r>
              <a:rPr lang="en" sz="1200" u="sng">
                <a:solidFill>
                  <a:schemeClr val="hlink"/>
                </a:solidFill>
                <a:highlight>
                  <a:srgbClr val="FFFFFF"/>
                </a:highlight>
                <a:latin typeface="Montserrat"/>
                <a:ea typeface="Montserrat"/>
                <a:cs typeface="Montserrat"/>
                <a:sym typeface="Montserrat"/>
                <a:hlinkClick r:id="rId3"/>
              </a:rPr>
              <a:t>2012 UN Conference on Sustainable Development in Rio de Janeiro</a:t>
            </a:r>
            <a:r>
              <a:rPr lang="en" sz="1200">
                <a:solidFill>
                  <a:srgbClr val="0A0A0A"/>
                </a:solidFill>
                <a:highlight>
                  <a:srgbClr val="FFFFFF"/>
                </a:highlight>
                <a:latin typeface="Montserrat"/>
                <a:ea typeface="Montserrat"/>
                <a:cs typeface="Montserrat"/>
                <a:sym typeface="Montserrat"/>
              </a:rPr>
              <a:t>. </a:t>
            </a:r>
            <a:endParaRPr sz="1100">
              <a:solidFill>
                <a:srgbClr val="36BEE3"/>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idx="1" type="body"/>
          </p:nvPr>
        </p:nvSpPr>
        <p:spPr>
          <a:xfrm>
            <a:off x="131400" y="2174825"/>
            <a:ext cx="8881200" cy="587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chemeClr val="dk1"/>
              </a:buClr>
              <a:buSzPts val="688"/>
              <a:buFont typeface="Arial"/>
              <a:buNone/>
            </a:pPr>
            <a:r>
              <a:rPr lang="en" sz="1525">
                <a:solidFill>
                  <a:schemeClr val="dk1"/>
                </a:solidFill>
                <a:latin typeface="Montserrat"/>
                <a:ea typeface="Montserrat"/>
                <a:cs typeface="Montserrat"/>
                <a:sym typeface="Montserrat"/>
              </a:rPr>
              <a:t>The </a:t>
            </a:r>
            <a:r>
              <a:rPr b="1" lang="en" sz="1525">
                <a:solidFill>
                  <a:schemeClr val="dk1"/>
                </a:solidFill>
                <a:latin typeface="Montserrat"/>
                <a:ea typeface="Montserrat"/>
                <a:cs typeface="Montserrat"/>
                <a:sym typeface="Montserrat"/>
              </a:rPr>
              <a:t>17 Sustainable Development Goals</a:t>
            </a:r>
            <a:r>
              <a:rPr lang="en" sz="1525">
                <a:solidFill>
                  <a:schemeClr val="dk1"/>
                </a:solidFill>
                <a:latin typeface="Montserrat"/>
                <a:ea typeface="Montserrat"/>
                <a:cs typeface="Montserrat"/>
                <a:sym typeface="Montserrat"/>
              </a:rPr>
              <a:t>, developed by the United Nations Sustainable Development Goals, exist to solve this fragmentation.</a:t>
            </a:r>
            <a:endParaRPr sz="1525">
              <a:solidFill>
                <a:schemeClr val="dk1"/>
              </a:solidFill>
              <a:latin typeface="Montserrat Medium"/>
              <a:ea typeface="Montserrat Medium"/>
              <a:cs typeface="Montserrat Medium"/>
              <a:sym typeface="Montserrat Medium"/>
            </a:endParaRPr>
          </a:p>
        </p:txBody>
      </p:sp>
      <p:sp>
        <p:nvSpPr>
          <p:cNvPr id="96" name="Google Shape;96;p19"/>
          <p:cNvSpPr txBox="1"/>
          <p:nvPr/>
        </p:nvSpPr>
        <p:spPr>
          <a:xfrm>
            <a:off x="0" y="123325"/>
            <a:ext cx="9144000" cy="1923000"/>
          </a:xfrm>
          <a:prstGeom prst="rect">
            <a:avLst/>
          </a:prstGeom>
          <a:solidFill>
            <a:srgbClr val="D9EAD3"/>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525">
                <a:solidFill>
                  <a:srgbClr val="274E13"/>
                </a:solidFill>
                <a:latin typeface="Montserrat SemiBold"/>
                <a:ea typeface="Montserrat SemiBold"/>
                <a:cs typeface="Montserrat SemiBold"/>
                <a:sym typeface="Montserrat SemiBold"/>
              </a:rPr>
              <a:t>The world does not suffer from a lack of good intentions.</a:t>
            </a:r>
            <a:br>
              <a:rPr lang="en" sz="1525">
                <a:solidFill>
                  <a:srgbClr val="274E13"/>
                </a:solidFill>
                <a:latin typeface="Montserrat SemiBold"/>
                <a:ea typeface="Montserrat SemiBold"/>
                <a:cs typeface="Montserrat SemiBold"/>
                <a:sym typeface="Montserrat SemiBold"/>
              </a:rPr>
            </a:br>
            <a:r>
              <a:rPr lang="en" sz="1525">
                <a:solidFill>
                  <a:srgbClr val="274E13"/>
                </a:solidFill>
                <a:latin typeface="Montserrat SemiBold"/>
                <a:ea typeface="Montserrat SemiBold"/>
                <a:cs typeface="Montserrat SemiBold"/>
                <a:sym typeface="Montserrat SemiBold"/>
              </a:rPr>
              <a:t>It suffers from fragmented priorities.</a:t>
            </a:r>
            <a:endParaRPr sz="1525">
              <a:solidFill>
                <a:srgbClr val="274E13"/>
              </a:solidFill>
              <a:latin typeface="Montserrat SemiBold"/>
              <a:ea typeface="Montserrat SemiBold"/>
              <a:cs typeface="Montserrat SemiBold"/>
              <a:sym typeface="Montserrat SemiBold"/>
            </a:endParaRPr>
          </a:p>
          <a:p>
            <a:pPr indent="0" lvl="0" marL="0" rtl="0" algn="ctr">
              <a:lnSpc>
                <a:spcPct val="115000"/>
              </a:lnSpc>
              <a:spcBef>
                <a:spcPts val="1200"/>
              </a:spcBef>
              <a:spcAft>
                <a:spcPts val="1200"/>
              </a:spcAft>
              <a:buNone/>
            </a:pPr>
            <a:r>
              <a:rPr lang="en" sz="1525">
                <a:solidFill>
                  <a:srgbClr val="38761D"/>
                </a:solidFill>
                <a:latin typeface="Montserrat"/>
                <a:ea typeface="Montserrat"/>
                <a:cs typeface="Montserrat"/>
                <a:sym typeface="Montserrat"/>
              </a:rPr>
              <a:t>One country focuses on </a:t>
            </a:r>
            <a:r>
              <a:rPr lang="en" sz="1525">
                <a:solidFill>
                  <a:srgbClr val="38761D"/>
                </a:solidFill>
                <a:latin typeface="Montserrat SemiBold"/>
                <a:ea typeface="Montserrat SemiBold"/>
                <a:cs typeface="Montserrat SemiBold"/>
                <a:sym typeface="Montserrat SemiBold"/>
              </a:rPr>
              <a:t>growth</a:t>
            </a:r>
            <a:r>
              <a:rPr lang="en" sz="1525">
                <a:solidFill>
                  <a:srgbClr val="38761D"/>
                </a:solidFill>
                <a:latin typeface="Montserrat"/>
                <a:ea typeface="Montserrat"/>
                <a:cs typeface="Montserrat"/>
                <a:sym typeface="Montserrat"/>
              </a:rPr>
              <a:t>.</a:t>
            </a:r>
            <a:br>
              <a:rPr lang="en" sz="1525">
                <a:solidFill>
                  <a:srgbClr val="38761D"/>
                </a:solidFill>
                <a:latin typeface="Montserrat"/>
                <a:ea typeface="Montserrat"/>
                <a:cs typeface="Montserrat"/>
                <a:sym typeface="Montserrat"/>
              </a:rPr>
            </a:br>
            <a:r>
              <a:rPr lang="en" sz="1525">
                <a:solidFill>
                  <a:srgbClr val="38761D"/>
                </a:solidFill>
                <a:latin typeface="Montserrat"/>
                <a:ea typeface="Montserrat"/>
                <a:cs typeface="Montserrat"/>
                <a:sym typeface="Montserrat"/>
              </a:rPr>
              <a:t>Another on </a:t>
            </a:r>
            <a:r>
              <a:rPr lang="en" sz="1525">
                <a:solidFill>
                  <a:srgbClr val="38761D"/>
                </a:solidFill>
                <a:latin typeface="Montserrat SemiBold"/>
                <a:ea typeface="Montserrat SemiBold"/>
                <a:cs typeface="Montserrat SemiBold"/>
                <a:sym typeface="Montserrat SemiBold"/>
              </a:rPr>
              <a:t>poverty</a:t>
            </a:r>
            <a:r>
              <a:rPr lang="en" sz="1525">
                <a:solidFill>
                  <a:srgbClr val="38761D"/>
                </a:solidFill>
                <a:latin typeface="Montserrat"/>
                <a:ea typeface="Montserrat"/>
                <a:cs typeface="Montserrat"/>
                <a:sym typeface="Montserrat"/>
              </a:rPr>
              <a:t>.</a:t>
            </a:r>
            <a:br>
              <a:rPr lang="en" sz="1525">
                <a:solidFill>
                  <a:srgbClr val="38761D"/>
                </a:solidFill>
                <a:latin typeface="Montserrat"/>
                <a:ea typeface="Montserrat"/>
                <a:cs typeface="Montserrat"/>
                <a:sym typeface="Montserrat"/>
              </a:rPr>
            </a:br>
            <a:r>
              <a:rPr lang="en" sz="1525">
                <a:solidFill>
                  <a:srgbClr val="38761D"/>
                </a:solidFill>
                <a:latin typeface="Montserrat"/>
                <a:ea typeface="Montserrat"/>
                <a:cs typeface="Montserrat"/>
                <a:sym typeface="Montserrat"/>
              </a:rPr>
              <a:t>Another on </a:t>
            </a:r>
            <a:r>
              <a:rPr lang="en" sz="1525">
                <a:solidFill>
                  <a:srgbClr val="38761D"/>
                </a:solidFill>
                <a:latin typeface="Montserrat SemiBold"/>
                <a:ea typeface="Montserrat SemiBold"/>
                <a:cs typeface="Montserrat SemiBold"/>
                <a:sym typeface="Montserrat SemiBold"/>
              </a:rPr>
              <a:t>climate</a:t>
            </a:r>
            <a:r>
              <a:rPr lang="en" sz="1525">
                <a:solidFill>
                  <a:srgbClr val="38761D"/>
                </a:solidFill>
                <a:latin typeface="Montserrat"/>
                <a:ea typeface="Montserrat"/>
                <a:cs typeface="Montserrat"/>
                <a:sym typeface="Montserrat"/>
              </a:rPr>
              <a:t>.</a:t>
            </a:r>
            <a:br>
              <a:rPr lang="en" sz="1525">
                <a:solidFill>
                  <a:srgbClr val="38761D"/>
                </a:solidFill>
                <a:latin typeface="Montserrat"/>
                <a:ea typeface="Montserrat"/>
                <a:cs typeface="Montserrat"/>
                <a:sym typeface="Montserrat"/>
              </a:rPr>
            </a:br>
            <a:r>
              <a:rPr lang="en" sz="1525">
                <a:solidFill>
                  <a:srgbClr val="38761D"/>
                </a:solidFill>
                <a:latin typeface="Montserrat"/>
                <a:ea typeface="Montserrat"/>
                <a:cs typeface="Montserrat"/>
                <a:sym typeface="Montserrat"/>
              </a:rPr>
              <a:t>Another on </a:t>
            </a:r>
            <a:r>
              <a:rPr lang="en" sz="1525">
                <a:solidFill>
                  <a:srgbClr val="38761D"/>
                </a:solidFill>
                <a:latin typeface="Montserrat SemiBold"/>
                <a:ea typeface="Montserrat SemiBold"/>
                <a:cs typeface="Montserrat SemiBold"/>
                <a:sym typeface="Montserrat SemiBold"/>
              </a:rPr>
              <a:t>education</a:t>
            </a:r>
            <a:r>
              <a:rPr lang="en" sz="1525">
                <a:solidFill>
                  <a:srgbClr val="38761D"/>
                </a:solidFill>
                <a:latin typeface="Montserrat"/>
                <a:ea typeface="Montserrat"/>
                <a:cs typeface="Montserrat"/>
                <a:sym typeface="Montserrat"/>
              </a:rPr>
              <a:t>.</a:t>
            </a:r>
            <a:endParaRPr>
              <a:solidFill>
                <a:srgbClr val="38761D"/>
              </a:solidFill>
              <a:latin typeface="Montserrat"/>
              <a:ea typeface="Montserrat"/>
              <a:cs typeface="Montserrat"/>
              <a:sym typeface="Montserrat"/>
            </a:endParaRPr>
          </a:p>
        </p:txBody>
      </p:sp>
      <p:sp>
        <p:nvSpPr>
          <p:cNvPr id="97" name="Google Shape;97;p19"/>
          <p:cNvSpPr txBox="1"/>
          <p:nvPr/>
        </p:nvSpPr>
        <p:spPr>
          <a:xfrm>
            <a:off x="0" y="4209075"/>
            <a:ext cx="9144000" cy="784500"/>
          </a:xfrm>
          <a:prstGeom prst="rect">
            <a:avLst/>
          </a:prstGeom>
          <a:solidFill>
            <a:srgbClr val="FCE5CD"/>
          </a:solidFill>
          <a:ln>
            <a:noFill/>
          </a:ln>
        </p:spPr>
        <p:txBody>
          <a:bodyPr anchorCtr="0" anchor="t" bIns="91425" lIns="91425" spcFirstLastPara="1" rIns="91425" wrap="square" tIns="91425">
            <a:spAutoFit/>
          </a:bodyPr>
          <a:lstStyle/>
          <a:p>
            <a:pPr indent="0" lvl="0" marL="0" rtl="0" algn="ctr">
              <a:lnSpc>
                <a:spcPct val="95000"/>
              </a:lnSpc>
              <a:spcBef>
                <a:spcPts val="0"/>
              </a:spcBef>
              <a:spcAft>
                <a:spcPts val="0"/>
              </a:spcAft>
              <a:buNone/>
            </a:pPr>
            <a:r>
              <a:rPr lang="en" sz="1525">
                <a:solidFill>
                  <a:srgbClr val="0A0A0A"/>
                </a:solidFill>
                <a:latin typeface="Montserrat"/>
                <a:ea typeface="Montserrat"/>
                <a:cs typeface="Montserrat"/>
                <a:sym typeface="Montserrat"/>
              </a:rPr>
              <a:t>Together, they ask a single question:</a:t>
            </a:r>
            <a:endParaRPr sz="1525">
              <a:solidFill>
                <a:srgbClr val="0A0A0A"/>
              </a:solidFill>
              <a:latin typeface="Montserrat"/>
              <a:ea typeface="Montserrat"/>
              <a:cs typeface="Montserrat"/>
              <a:sym typeface="Montserrat"/>
            </a:endParaRPr>
          </a:p>
          <a:p>
            <a:pPr indent="0" lvl="0" marL="0" rtl="0" algn="ctr">
              <a:lnSpc>
                <a:spcPct val="95000"/>
              </a:lnSpc>
              <a:spcBef>
                <a:spcPts val="1200"/>
              </a:spcBef>
              <a:spcAft>
                <a:spcPts val="1200"/>
              </a:spcAft>
              <a:buNone/>
            </a:pPr>
            <a:r>
              <a:rPr lang="en" sz="1525">
                <a:solidFill>
                  <a:srgbClr val="A61C00"/>
                </a:solidFill>
                <a:latin typeface="Montserrat SemiBold"/>
                <a:ea typeface="Montserrat SemiBold"/>
                <a:cs typeface="Montserrat SemiBold"/>
                <a:sym typeface="Montserrat SemiBold"/>
              </a:rPr>
              <a:t>Can human progress continue without breaking the systems that support it?</a:t>
            </a:r>
            <a:endParaRPr sz="1525">
              <a:solidFill>
                <a:srgbClr val="A61C00"/>
              </a:solidFill>
              <a:latin typeface="Montserrat SemiBold"/>
              <a:ea typeface="Montserrat SemiBold"/>
              <a:cs typeface="Montserrat SemiBold"/>
              <a:sym typeface="Montserrat SemiBold"/>
            </a:endParaRPr>
          </a:p>
        </p:txBody>
      </p:sp>
      <p:sp>
        <p:nvSpPr>
          <p:cNvPr id="98" name="Google Shape;98;p19"/>
          <p:cNvSpPr txBox="1"/>
          <p:nvPr/>
        </p:nvSpPr>
        <p:spPr>
          <a:xfrm>
            <a:off x="1008450" y="3017200"/>
            <a:ext cx="7127100" cy="630600"/>
          </a:xfrm>
          <a:prstGeom prst="rect">
            <a:avLst/>
          </a:prstGeom>
          <a:noFill/>
          <a:ln>
            <a:noFill/>
          </a:ln>
        </p:spPr>
        <p:txBody>
          <a:bodyPr anchorCtr="0" anchor="t" bIns="91425" lIns="91425" spcFirstLastPara="1" rIns="91425" wrap="square" tIns="91425">
            <a:spAutoFit/>
          </a:bodyPr>
          <a:lstStyle/>
          <a:p>
            <a:pPr indent="0" lvl="0" marL="0" rtl="0" algn="ctr">
              <a:lnSpc>
                <a:spcPct val="95000"/>
              </a:lnSpc>
              <a:spcBef>
                <a:spcPts val="0"/>
              </a:spcBef>
              <a:spcAft>
                <a:spcPts val="1200"/>
              </a:spcAft>
              <a:buNone/>
            </a:pPr>
            <a:r>
              <a:rPr lang="en" sz="1525">
                <a:solidFill>
                  <a:schemeClr val="dk1"/>
                </a:solidFill>
                <a:latin typeface="Montserrat Medium"/>
                <a:ea typeface="Montserrat Medium"/>
                <a:cs typeface="Montserrat Medium"/>
                <a:sym typeface="Montserrat Medium"/>
              </a:rPr>
              <a:t>They are not 17 separate problems.</a:t>
            </a:r>
            <a:br>
              <a:rPr lang="en" sz="1525">
                <a:solidFill>
                  <a:schemeClr val="dk1"/>
                </a:solidFill>
                <a:latin typeface="Montserrat Medium"/>
                <a:ea typeface="Montserrat Medium"/>
                <a:cs typeface="Montserrat Medium"/>
                <a:sym typeface="Montserrat Medium"/>
              </a:rPr>
            </a:br>
            <a:r>
              <a:rPr lang="en" sz="1525">
                <a:solidFill>
                  <a:schemeClr val="dk1"/>
                </a:solidFill>
                <a:latin typeface="Montserrat Medium"/>
                <a:ea typeface="Montserrat Medium"/>
                <a:cs typeface="Montserrat Medium"/>
                <a:sym typeface="Montserrat Medium"/>
              </a:rPr>
              <a:t>They are 17 lenses through which the same system is viewed.</a:t>
            </a:r>
            <a:endParaRPr sz="1525">
              <a:solidFill>
                <a:schemeClr val="dk1"/>
              </a:solidFill>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20"/>
          <p:cNvPicPr preferRelativeResize="0"/>
          <p:nvPr/>
        </p:nvPicPr>
        <p:blipFill>
          <a:blip r:embed="rId3">
            <a:alphaModFix/>
          </a:blip>
          <a:stretch>
            <a:fillRect/>
          </a:stretch>
        </p:blipFill>
        <p:spPr>
          <a:xfrm>
            <a:off x="0" y="34724"/>
            <a:ext cx="9144008"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p:nvPr/>
        </p:nvSpPr>
        <p:spPr>
          <a:xfrm>
            <a:off x="50" y="0"/>
            <a:ext cx="2377200" cy="2733600"/>
          </a:xfrm>
          <a:prstGeom prst="rect">
            <a:avLst/>
          </a:prstGeom>
          <a:solidFill>
            <a:srgbClr val="E5243B"/>
          </a:solidFill>
          <a:ln cap="flat" cmpd="sng" w="9525">
            <a:solidFill>
              <a:srgbClr val="E5243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9" name="Google Shape;109;p21" title="TheGlobalGoals_Icons_Color_Goal_1.png"/>
          <p:cNvPicPr preferRelativeResize="0"/>
          <p:nvPr/>
        </p:nvPicPr>
        <p:blipFill>
          <a:blip r:embed="rId3">
            <a:alphaModFix/>
          </a:blip>
          <a:stretch>
            <a:fillRect/>
          </a:stretch>
        </p:blipFill>
        <p:spPr>
          <a:xfrm>
            <a:off x="282600" y="453775"/>
            <a:ext cx="1812075" cy="1812075"/>
          </a:xfrm>
          <a:prstGeom prst="rect">
            <a:avLst/>
          </a:prstGeom>
          <a:noFill/>
          <a:ln>
            <a:noFill/>
          </a:ln>
        </p:spPr>
      </p:pic>
      <p:sp>
        <p:nvSpPr>
          <p:cNvPr id="110" name="Google Shape;110;p21"/>
          <p:cNvSpPr txBox="1"/>
          <p:nvPr/>
        </p:nvSpPr>
        <p:spPr>
          <a:xfrm>
            <a:off x="2616600" y="453775"/>
            <a:ext cx="47598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700">
                <a:solidFill>
                  <a:srgbClr val="E5243B"/>
                </a:solidFill>
                <a:latin typeface="Montserrat"/>
                <a:ea typeface="Montserrat"/>
                <a:cs typeface="Montserrat"/>
                <a:sym typeface="Montserrat"/>
              </a:rPr>
              <a:t>Poverty is more than lack of income</a:t>
            </a:r>
            <a:endParaRPr b="1" sz="1700">
              <a:solidFill>
                <a:srgbClr val="E5243B"/>
              </a:solidFill>
              <a:latin typeface="Montserrat"/>
              <a:ea typeface="Montserrat"/>
              <a:cs typeface="Montserrat"/>
              <a:sym typeface="Montserrat"/>
            </a:endParaRPr>
          </a:p>
        </p:txBody>
      </p:sp>
      <p:cxnSp>
        <p:nvCxnSpPr>
          <p:cNvPr id="111" name="Google Shape;111;p21"/>
          <p:cNvCxnSpPr/>
          <p:nvPr/>
        </p:nvCxnSpPr>
        <p:spPr>
          <a:xfrm flipH="1" rot="10800000">
            <a:off x="2616589" y="900166"/>
            <a:ext cx="6149100" cy="6000"/>
          </a:xfrm>
          <a:prstGeom prst="straightConnector1">
            <a:avLst/>
          </a:prstGeom>
          <a:noFill/>
          <a:ln cap="flat" cmpd="sng" w="9525">
            <a:solidFill>
              <a:srgbClr val="E5243B"/>
            </a:solidFill>
            <a:prstDash val="solid"/>
            <a:round/>
            <a:headEnd len="med" w="med" type="none"/>
            <a:tailEnd len="med" w="med" type="none"/>
          </a:ln>
        </p:spPr>
      </p:cxnSp>
      <p:cxnSp>
        <p:nvCxnSpPr>
          <p:cNvPr id="112" name="Google Shape;112;p21"/>
          <p:cNvCxnSpPr/>
          <p:nvPr/>
        </p:nvCxnSpPr>
        <p:spPr>
          <a:xfrm flipH="1">
            <a:off x="5667239" y="1011785"/>
            <a:ext cx="3600" cy="3912600"/>
          </a:xfrm>
          <a:prstGeom prst="straightConnector1">
            <a:avLst/>
          </a:prstGeom>
          <a:noFill/>
          <a:ln cap="flat" cmpd="sng" w="9525">
            <a:solidFill>
              <a:srgbClr val="E5243B"/>
            </a:solidFill>
            <a:prstDash val="solid"/>
            <a:round/>
            <a:headEnd len="med" w="med" type="none"/>
            <a:tailEnd len="med" w="med" type="none"/>
          </a:ln>
        </p:spPr>
      </p:cxnSp>
      <p:sp>
        <p:nvSpPr>
          <p:cNvPr id="113" name="Google Shape;113;p21"/>
          <p:cNvSpPr txBox="1"/>
          <p:nvPr/>
        </p:nvSpPr>
        <p:spPr>
          <a:xfrm>
            <a:off x="2616600" y="906175"/>
            <a:ext cx="2812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5243B"/>
                </a:solidFill>
                <a:latin typeface="Montserrat SemiBold"/>
                <a:ea typeface="Montserrat SemiBold"/>
                <a:cs typeface="Montserrat SemiBold"/>
                <a:sym typeface="Montserrat SemiBold"/>
              </a:rPr>
              <a:t>Poverty is not a statistic.</a:t>
            </a:r>
            <a:endParaRPr sz="1300">
              <a:solidFill>
                <a:srgbClr val="E5243B"/>
              </a:solidFill>
              <a:latin typeface="Montserrat SemiBold"/>
              <a:ea typeface="Montserrat SemiBold"/>
              <a:cs typeface="Montserrat SemiBold"/>
              <a:sym typeface="Montserrat SemiBold"/>
            </a:endParaRPr>
          </a:p>
        </p:txBody>
      </p:sp>
      <p:sp>
        <p:nvSpPr>
          <p:cNvPr id="114" name="Google Shape;114;p21"/>
          <p:cNvSpPr txBox="1"/>
          <p:nvPr/>
        </p:nvSpPr>
        <p:spPr>
          <a:xfrm>
            <a:off x="2616600" y="1148075"/>
            <a:ext cx="28122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Poverty is often </a:t>
            </a:r>
            <a:r>
              <a:rPr lang="en" sz="1000">
                <a:solidFill>
                  <a:schemeClr val="dk1"/>
                </a:solidFill>
                <a:latin typeface="Montserrat Medium"/>
                <a:ea typeface="Montserrat Medium"/>
                <a:cs typeface="Montserrat Medium"/>
                <a:sym typeface="Montserrat Medium"/>
              </a:rPr>
              <a:t>represented </a:t>
            </a:r>
            <a:r>
              <a:rPr lang="en" sz="1000">
                <a:solidFill>
                  <a:schemeClr val="dk1"/>
                </a:solidFill>
                <a:latin typeface="Montserrat Medium"/>
                <a:ea typeface="Montserrat Medium"/>
                <a:cs typeface="Montserrat Medium"/>
                <a:sym typeface="Montserrat Medium"/>
              </a:rPr>
              <a:t>as a percentage</a:t>
            </a:r>
            <a:r>
              <a:rPr lang="en" sz="1000">
                <a:latin typeface="Montserrat Medium"/>
                <a:ea typeface="Montserrat Medium"/>
                <a:cs typeface="Montserrat Medium"/>
                <a:sym typeface="Montserrat Medium"/>
              </a:rPr>
              <a:t> or a target to be met.</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But for those living in it, </a:t>
            </a:r>
            <a:r>
              <a:rPr lang="en" sz="1000">
                <a:solidFill>
                  <a:srgbClr val="E5243B"/>
                </a:solidFill>
                <a:latin typeface="Montserrat SemiBold"/>
                <a:ea typeface="Montserrat SemiBold"/>
                <a:cs typeface="Montserrat SemiBold"/>
                <a:sym typeface="Montserrat SemiBold"/>
              </a:rPr>
              <a:t>poverty is experienced</a:t>
            </a:r>
            <a:r>
              <a:rPr lang="en" sz="1000">
                <a:latin typeface="Montserrat Medium"/>
                <a:ea typeface="Montserrat Medium"/>
                <a:cs typeface="Montserrat Medium"/>
                <a:sym typeface="Montserrat Medium"/>
              </a:rPr>
              <a:t> daily, not statistically.</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It is the </a:t>
            </a:r>
            <a:r>
              <a:rPr lang="en" sz="1000">
                <a:solidFill>
                  <a:srgbClr val="E5243B"/>
                </a:solidFill>
                <a:latin typeface="Montserrat SemiBold"/>
                <a:ea typeface="Montserrat SemiBold"/>
                <a:cs typeface="Montserrat SemiBold"/>
                <a:sym typeface="Montserrat SemiBold"/>
              </a:rPr>
              <a:t>constant need to choose between essentials</a:t>
            </a:r>
            <a:r>
              <a:rPr lang="en" sz="1000">
                <a:latin typeface="Montserrat Medium"/>
                <a:ea typeface="Montserrat Medium"/>
                <a:cs typeface="Montserrat Medium"/>
                <a:sym typeface="Montserrat Medium"/>
              </a:rPr>
              <a:t>, the </a:t>
            </a:r>
            <a:r>
              <a:rPr lang="en" sz="1000">
                <a:solidFill>
                  <a:srgbClr val="E5243B"/>
                </a:solidFill>
                <a:latin typeface="Montserrat SemiBold"/>
                <a:ea typeface="Montserrat SemiBold"/>
                <a:cs typeface="Montserrat SemiBold"/>
                <a:sym typeface="Montserrat SemiBold"/>
              </a:rPr>
              <a:t>absence of buffers</a:t>
            </a:r>
            <a:r>
              <a:rPr lang="en" sz="1000">
                <a:latin typeface="Montserrat Medium"/>
                <a:ea typeface="Montserrat Medium"/>
                <a:cs typeface="Montserrat Medium"/>
                <a:sym typeface="Montserrat Medium"/>
              </a:rPr>
              <a:t> against shock, and </a:t>
            </a:r>
            <a:r>
              <a:rPr lang="en" sz="1000">
                <a:solidFill>
                  <a:srgbClr val="E5243B"/>
                </a:solidFill>
                <a:latin typeface="Montserrat SemiBold"/>
                <a:ea typeface="Montserrat SemiBold"/>
                <a:cs typeface="Montserrat SemiBold"/>
                <a:sym typeface="Montserrat SemiBold"/>
              </a:rPr>
              <a:t>the inability to plan</a:t>
            </a:r>
            <a:r>
              <a:rPr lang="en" sz="1000">
                <a:latin typeface="Montserrat Medium"/>
                <a:ea typeface="Montserrat Medium"/>
                <a:cs typeface="Montserrat Medium"/>
                <a:sym typeface="Montserrat Medium"/>
              </a:rPr>
              <a:t> beyond the immediate future.</a:t>
            </a:r>
            <a:endParaRPr sz="1000">
              <a:latin typeface="Montserrat Medium"/>
              <a:ea typeface="Montserrat Medium"/>
              <a:cs typeface="Montserrat Medium"/>
              <a:sym typeface="Montserrat Medium"/>
            </a:endParaRPr>
          </a:p>
        </p:txBody>
      </p:sp>
      <p:sp>
        <p:nvSpPr>
          <p:cNvPr id="115" name="Google Shape;115;p21"/>
          <p:cNvSpPr txBox="1"/>
          <p:nvPr/>
        </p:nvSpPr>
        <p:spPr>
          <a:xfrm>
            <a:off x="5824600" y="906175"/>
            <a:ext cx="32493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5243B"/>
                </a:solidFill>
                <a:latin typeface="Montserrat SemiBold"/>
                <a:ea typeface="Montserrat SemiBold"/>
                <a:cs typeface="Montserrat SemiBold"/>
                <a:sym typeface="Montserrat SemiBold"/>
              </a:rPr>
              <a:t>WHAT POVERTY ACTUALLY LIMITS?</a:t>
            </a:r>
            <a:endParaRPr sz="1300">
              <a:solidFill>
                <a:srgbClr val="E5243B"/>
              </a:solidFill>
              <a:latin typeface="Montserrat SemiBold"/>
              <a:ea typeface="Montserrat SemiBold"/>
              <a:cs typeface="Montserrat SemiBold"/>
              <a:sym typeface="Montserrat SemiBold"/>
            </a:endParaRPr>
          </a:p>
        </p:txBody>
      </p:sp>
      <p:sp>
        <p:nvSpPr>
          <p:cNvPr id="116" name="Google Shape;116;p21"/>
          <p:cNvSpPr txBox="1"/>
          <p:nvPr/>
        </p:nvSpPr>
        <p:spPr>
          <a:xfrm>
            <a:off x="5824600" y="1148075"/>
            <a:ext cx="2812200" cy="1877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000">
                <a:latin typeface="Montserrat Medium"/>
                <a:ea typeface="Montserrat Medium"/>
                <a:cs typeface="Montserrat Medium"/>
                <a:sym typeface="Montserrat Medium"/>
              </a:rPr>
              <a:t>Poverty limits access to:</a:t>
            </a:r>
            <a:endParaRPr sz="1000">
              <a:latin typeface="Montserrat Medium"/>
              <a:ea typeface="Montserrat Medium"/>
              <a:cs typeface="Montserrat Medium"/>
              <a:sym typeface="Montserrat Medium"/>
            </a:endParaRPr>
          </a:p>
          <a:p>
            <a:pPr indent="-177800" lvl="0" marL="285750" rtl="0" algn="l">
              <a:lnSpc>
                <a:spcPct val="150000"/>
              </a:lnSpc>
              <a:spcBef>
                <a:spcPts val="0"/>
              </a:spcBef>
              <a:spcAft>
                <a:spcPts val="0"/>
              </a:spcAft>
              <a:buClr>
                <a:srgbClr val="E5243B"/>
              </a:buClr>
              <a:buSzPts val="1000"/>
              <a:buFont typeface="Montserrat SemiBold"/>
              <a:buChar char="●"/>
            </a:pPr>
            <a:r>
              <a:rPr lang="en" sz="1000">
                <a:solidFill>
                  <a:srgbClr val="E5243B"/>
                </a:solidFill>
                <a:latin typeface="Montserrat SemiBold"/>
                <a:ea typeface="Montserrat SemiBold"/>
                <a:cs typeface="Montserrat SemiBold"/>
                <a:sym typeface="Montserrat SemiBold"/>
              </a:rPr>
              <a:t>Stability and safety</a:t>
            </a:r>
            <a:endParaRPr sz="1000">
              <a:solidFill>
                <a:srgbClr val="E5243B"/>
              </a:solidFill>
              <a:latin typeface="Montserrat SemiBold"/>
              <a:ea typeface="Montserrat SemiBold"/>
              <a:cs typeface="Montserrat SemiBold"/>
              <a:sym typeface="Montserrat SemiBold"/>
            </a:endParaRPr>
          </a:p>
          <a:p>
            <a:pPr indent="-177800" lvl="0" marL="285750" rtl="0" algn="l">
              <a:lnSpc>
                <a:spcPct val="150000"/>
              </a:lnSpc>
              <a:spcBef>
                <a:spcPts val="0"/>
              </a:spcBef>
              <a:spcAft>
                <a:spcPts val="0"/>
              </a:spcAft>
              <a:buClr>
                <a:srgbClr val="E5243B"/>
              </a:buClr>
              <a:buSzPts val="1000"/>
              <a:buFont typeface="Montserrat SemiBold"/>
              <a:buChar char="●"/>
            </a:pPr>
            <a:r>
              <a:rPr lang="en" sz="1000">
                <a:solidFill>
                  <a:srgbClr val="E5243B"/>
                </a:solidFill>
                <a:latin typeface="Montserrat SemiBold"/>
                <a:ea typeface="Montserrat SemiBold"/>
                <a:cs typeface="Montserrat SemiBold"/>
                <a:sym typeface="Montserrat SemiBold"/>
              </a:rPr>
              <a:t>Education and healthcare</a:t>
            </a:r>
            <a:endParaRPr sz="1000">
              <a:solidFill>
                <a:srgbClr val="E5243B"/>
              </a:solidFill>
              <a:latin typeface="Montserrat SemiBold"/>
              <a:ea typeface="Montserrat SemiBold"/>
              <a:cs typeface="Montserrat SemiBold"/>
              <a:sym typeface="Montserrat SemiBold"/>
            </a:endParaRPr>
          </a:p>
          <a:p>
            <a:pPr indent="-177800" lvl="0" marL="285750" rtl="0" algn="l">
              <a:lnSpc>
                <a:spcPct val="150000"/>
              </a:lnSpc>
              <a:spcBef>
                <a:spcPts val="0"/>
              </a:spcBef>
              <a:spcAft>
                <a:spcPts val="0"/>
              </a:spcAft>
              <a:buClr>
                <a:srgbClr val="E5243B"/>
              </a:buClr>
              <a:buSzPts val="1000"/>
              <a:buFont typeface="Montserrat SemiBold"/>
              <a:buChar char="●"/>
            </a:pPr>
            <a:r>
              <a:rPr lang="en" sz="1000">
                <a:solidFill>
                  <a:srgbClr val="E5243B"/>
                </a:solidFill>
                <a:latin typeface="Montserrat SemiBold"/>
                <a:ea typeface="Montserrat SemiBold"/>
                <a:cs typeface="Montserrat SemiBold"/>
                <a:sym typeface="Montserrat SemiBold"/>
              </a:rPr>
              <a:t>Secure work and mobility</a:t>
            </a:r>
            <a:endParaRPr sz="1000">
              <a:solidFill>
                <a:srgbClr val="E5243B"/>
              </a:solidFill>
              <a:latin typeface="Montserrat SemiBold"/>
              <a:ea typeface="Montserrat SemiBold"/>
              <a:cs typeface="Montserrat SemiBold"/>
              <a:sym typeface="Montserrat SemiBold"/>
            </a:endParaRPr>
          </a:p>
          <a:p>
            <a:pPr indent="-177800" lvl="0" marL="285750" rtl="0" algn="l">
              <a:lnSpc>
                <a:spcPct val="150000"/>
              </a:lnSpc>
              <a:spcBef>
                <a:spcPts val="0"/>
              </a:spcBef>
              <a:spcAft>
                <a:spcPts val="0"/>
              </a:spcAft>
              <a:buClr>
                <a:srgbClr val="E5243B"/>
              </a:buClr>
              <a:buSzPts val="1000"/>
              <a:buFont typeface="Montserrat SemiBold"/>
              <a:buChar char="●"/>
            </a:pPr>
            <a:r>
              <a:rPr lang="en" sz="1000">
                <a:solidFill>
                  <a:srgbClr val="E5243B"/>
                </a:solidFill>
                <a:latin typeface="Montserrat SemiBold"/>
                <a:ea typeface="Montserrat SemiBold"/>
                <a:cs typeface="Montserrat SemiBold"/>
                <a:sym typeface="Montserrat SemiBold"/>
              </a:rPr>
              <a:t>Voice in decisions that affect life outcomes</a:t>
            </a:r>
            <a:endParaRPr sz="1000">
              <a:solidFill>
                <a:srgbClr val="E5243B"/>
              </a:solidFill>
              <a:latin typeface="Montserrat SemiBold"/>
              <a:ea typeface="Montserrat SemiBold"/>
              <a:cs typeface="Montserrat SemiBold"/>
              <a:sym typeface="Montserrat SemiBold"/>
            </a:endParaRPr>
          </a:p>
          <a:p>
            <a:pPr indent="0" lvl="0" marL="0" rtl="0" algn="l">
              <a:spcBef>
                <a:spcPts val="0"/>
              </a:spcBef>
              <a:spcAft>
                <a:spcPts val="0"/>
              </a:spcAft>
              <a:buNone/>
            </a:pPr>
            <a:r>
              <a:rPr lang="en" sz="1000">
                <a:latin typeface="Montserrat Medium"/>
                <a:ea typeface="Montserrat Medium"/>
                <a:cs typeface="Montserrat Medium"/>
                <a:sym typeface="Montserrat Medium"/>
              </a:rPr>
              <a:t>Over time, these limitations reinforce one another.</a:t>
            </a:r>
            <a:endParaRPr sz="1000">
              <a:latin typeface="Montserrat Medium"/>
              <a:ea typeface="Montserrat Medium"/>
              <a:cs typeface="Montserrat Medium"/>
              <a:sym typeface="Montserrat Medium"/>
            </a:endParaRPr>
          </a:p>
        </p:txBody>
      </p:sp>
      <p:cxnSp>
        <p:nvCxnSpPr>
          <p:cNvPr id="117" name="Google Shape;117;p21"/>
          <p:cNvCxnSpPr/>
          <p:nvPr/>
        </p:nvCxnSpPr>
        <p:spPr>
          <a:xfrm flipH="1" rot="10800000">
            <a:off x="5824589" y="3025781"/>
            <a:ext cx="3004800" cy="300"/>
          </a:xfrm>
          <a:prstGeom prst="straightConnector1">
            <a:avLst/>
          </a:prstGeom>
          <a:noFill/>
          <a:ln cap="flat" cmpd="sng" w="9525">
            <a:solidFill>
              <a:srgbClr val="E5243B"/>
            </a:solidFill>
            <a:prstDash val="solid"/>
            <a:round/>
            <a:headEnd len="med" w="med" type="none"/>
            <a:tailEnd len="med" w="med" type="none"/>
          </a:ln>
        </p:spPr>
      </p:cxnSp>
      <p:sp>
        <p:nvSpPr>
          <p:cNvPr id="118" name="Google Shape;118;p21"/>
          <p:cNvSpPr txBox="1"/>
          <p:nvPr/>
        </p:nvSpPr>
        <p:spPr>
          <a:xfrm>
            <a:off x="5824600" y="3025775"/>
            <a:ext cx="3249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5243B"/>
                </a:solidFill>
                <a:latin typeface="Montserrat SemiBold"/>
                <a:ea typeface="Montserrat SemiBold"/>
                <a:cs typeface="Montserrat SemiBold"/>
                <a:sym typeface="Montserrat SemiBold"/>
              </a:rPr>
              <a:t>WHY THIS GOAL MATTERS TO EVERYONE?</a:t>
            </a:r>
            <a:endParaRPr sz="1300">
              <a:solidFill>
                <a:srgbClr val="E5243B"/>
              </a:solidFill>
              <a:latin typeface="Montserrat SemiBold"/>
              <a:ea typeface="Montserrat SemiBold"/>
              <a:cs typeface="Montserrat SemiBold"/>
              <a:sym typeface="Montserrat SemiBold"/>
            </a:endParaRPr>
          </a:p>
        </p:txBody>
      </p:sp>
      <p:sp>
        <p:nvSpPr>
          <p:cNvPr id="119" name="Google Shape;119;p21"/>
          <p:cNvSpPr txBox="1"/>
          <p:nvPr/>
        </p:nvSpPr>
        <p:spPr>
          <a:xfrm>
            <a:off x="5827000" y="3480550"/>
            <a:ext cx="28122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Montserrat Medium"/>
                <a:ea typeface="Montserrat Medium"/>
                <a:cs typeface="Montserrat Medium"/>
                <a:sym typeface="Montserrat Medium"/>
              </a:rPr>
              <a:t>Poverty does not remain isolated.</a:t>
            </a:r>
            <a:endParaRPr sz="1000">
              <a:latin typeface="Montserrat Medium"/>
              <a:ea typeface="Montserrat Medium"/>
              <a:cs typeface="Montserrat Medium"/>
              <a:sym typeface="Montserrat Medium"/>
            </a:endParaRPr>
          </a:p>
          <a:p>
            <a:pPr indent="0" lvl="0" marL="0" rtl="0" algn="just">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It </a:t>
            </a:r>
            <a:r>
              <a:rPr lang="en" sz="1000">
                <a:solidFill>
                  <a:srgbClr val="E5243B"/>
                </a:solidFill>
                <a:latin typeface="Montserrat SemiBold"/>
                <a:ea typeface="Montserrat SemiBold"/>
                <a:cs typeface="Montserrat SemiBold"/>
                <a:sym typeface="Montserrat SemiBold"/>
              </a:rPr>
              <a:t>affects public health, social cohesion, economic resilience</a:t>
            </a:r>
            <a:r>
              <a:rPr lang="en" sz="1000">
                <a:latin typeface="Montserrat Medium"/>
                <a:ea typeface="Montserrat Medium"/>
                <a:cs typeface="Montserrat Medium"/>
                <a:sym typeface="Montserrat Medium"/>
              </a:rPr>
              <a:t>, and trust in institutions.</a:t>
            </a:r>
            <a:endParaRPr sz="1000">
              <a:latin typeface="Montserrat Medium"/>
              <a:ea typeface="Montserrat Medium"/>
              <a:cs typeface="Montserrat Medium"/>
              <a:sym typeface="Montserrat Medium"/>
            </a:endParaRPr>
          </a:p>
          <a:p>
            <a:pPr indent="0" lvl="0" marL="0" rtl="0" algn="l">
              <a:spcBef>
                <a:spcPts val="0"/>
              </a:spcBef>
              <a:spcAft>
                <a:spcPts val="0"/>
              </a:spcAft>
              <a:buNone/>
            </a:pPr>
            <a:r>
              <a:t/>
            </a:r>
            <a:endParaRPr sz="1000">
              <a:latin typeface="Montserrat Medium"/>
              <a:ea typeface="Montserrat Medium"/>
              <a:cs typeface="Montserrat Medium"/>
              <a:sym typeface="Montserrat Medium"/>
            </a:endParaRPr>
          </a:p>
          <a:p>
            <a:pPr indent="0" lvl="0" marL="0" rtl="0" algn="l">
              <a:spcBef>
                <a:spcPts val="0"/>
              </a:spcBef>
              <a:spcAft>
                <a:spcPts val="0"/>
              </a:spcAft>
              <a:buNone/>
            </a:pPr>
            <a:r>
              <a:rPr lang="en" sz="1000">
                <a:latin typeface="Montserrat Medium"/>
                <a:ea typeface="Montserrat Medium"/>
                <a:cs typeface="Montserrat Medium"/>
                <a:sym typeface="Montserrat Medium"/>
              </a:rPr>
              <a:t>Reducing poverty is not charity.</a:t>
            </a:r>
            <a:br>
              <a:rPr lang="en" sz="1000">
                <a:latin typeface="Montserrat Medium"/>
                <a:ea typeface="Montserrat Medium"/>
                <a:cs typeface="Montserrat Medium"/>
                <a:sym typeface="Montserrat Medium"/>
              </a:rPr>
            </a:br>
            <a:r>
              <a:rPr lang="en" sz="1000">
                <a:latin typeface="Montserrat Medium"/>
                <a:ea typeface="Montserrat Medium"/>
                <a:cs typeface="Montserrat Medium"/>
                <a:sym typeface="Montserrat Medium"/>
              </a:rPr>
              <a:t>It is </a:t>
            </a:r>
            <a:r>
              <a:rPr lang="en" sz="1000">
                <a:solidFill>
                  <a:srgbClr val="E5243B"/>
                </a:solidFill>
                <a:latin typeface="Montserrat SemiBold"/>
                <a:ea typeface="Montserrat SemiBold"/>
                <a:cs typeface="Montserrat SemiBold"/>
                <a:sym typeface="Montserrat SemiBold"/>
              </a:rPr>
              <a:t>foundational to stable and functioning societies</a:t>
            </a:r>
            <a:r>
              <a:rPr lang="en" sz="1000">
                <a:latin typeface="Montserrat Medium"/>
                <a:ea typeface="Montserrat Medium"/>
                <a:cs typeface="Montserrat Medium"/>
                <a:sym typeface="Montserrat Medium"/>
              </a:rPr>
              <a:t>.</a:t>
            </a:r>
            <a:endParaRPr sz="1000">
              <a:latin typeface="Montserrat Medium"/>
              <a:ea typeface="Montserrat Medium"/>
              <a:cs typeface="Montserrat Medium"/>
              <a:sym typeface="Montserrat Medium"/>
            </a:endParaRPr>
          </a:p>
        </p:txBody>
      </p:sp>
      <p:sp>
        <p:nvSpPr>
          <p:cNvPr id="120" name="Google Shape;120;p21"/>
          <p:cNvSpPr txBox="1"/>
          <p:nvPr/>
        </p:nvSpPr>
        <p:spPr>
          <a:xfrm>
            <a:off x="2574448" y="2883075"/>
            <a:ext cx="2895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E5243B"/>
                </a:solidFill>
                <a:latin typeface="Montserrat SemiBold"/>
                <a:ea typeface="Montserrat SemiBold"/>
                <a:cs typeface="Montserrat SemiBold"/>
                <a:sym typeface="Montserrat SemiBold"/>
              </a:rPr>
              <a:t>Ending poverty begins with understanding it clearly.</a:t>
            </a:r>
            <a:endParaRPr sz="1300">
              <a:solidFill>
                <a:srgbClr val="E5243B"/>
              </a:solidFill>
              <a:latin typeface="Montserrat SemiBold"/>
              <a:ea typeface="Montserrat SemiBold"/>
              <a:cs typeface="Montserrat SemiBold"/>
              <a:sym typeface="Montserrat SemiBold"/>
            </a:endParaRPr>
          </a:p>
        </p:txBody>
      </p:sp>
      <p:sp>
        <p:nvSpPr>
          <p:cNvPr id="121" name="Google Shape;121;p21"/>
          <p:cNvSpPr/>
          <p:nvPr/>
        </p:nvSpPr>
        <p:spPr>
          <a:xfrm>
            <a:off x="2653125" y="3523525"/>
            <a:ext cx="2895600" cy="1347300"/>
          </a:xfrm>
          <a:prstGeom prst="rect">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1000">
                <a:solidFill>
                  <a:schemeClr val="dk1"/>
                </a:solidFill>
                <a:latin typeface="Montserrat Medium"/>
                <a:ea typeface="Montserrat Medium"/>
                <a:cs typeface="Montserrat Medium"/>
                <a:sym typeface="Montserrat Medium"/>
              </a:rPr>
              <a:t>Did you know?</a:t>
            </a:r>
            <a:endParaRPr sz="10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Medium"/>
              <a:ea typeface="Montserrat Medium"/>
              <a:cs typeface="Montserrat Medium"/>
              <a:sym typeface="Montserrat Medium"/>
            </a:endParaRPr>
          </a:p>
          <a:p>
            <a:pPr indent="-165100" lvl="0" marL="228600" rtl="0" algn="l">
              <a:lnSpc>
                <a:spcPct val="125000"/>
              </a:lnSpc>
              <a:spcBef>
                <a:spcPts val="0"/>
              </a:spcBef>
              <a:spcAft>
                <a:spcPts val="0"/>
              </a:spcAft>
              <a:buClr>
                <a:schemeClr val="dk1"/>
              </a:buClr>
              <a:buSzPts val="800"/>
              <a:buFont typeface="Montserrat Medium"/>
              <a:buChar char="●"/>
            </a:pPr>
            <a:r>
              <a:rPr lang="en" sz="800" u="sng">
                <a:solidFill>
                  <a:srgbClr val="E5243B"/>
                </a:solidFill>
                <a:latin typeface="Montserrat Medium"/>
                <a:ea typeface="Montserrat Medium"/>
                <a:cs typeface="Montserrat Medium"/>
                <a:sym typeface="Montserrat Medium"/>
                <a:hlinkClick r:id="rId4">
                  <a:extLst>
                    <a:ext uri="{A12FA001-AC4F-418D-AE19-62706E023703}">
                      <ahyp:hlinkClr val="tx"/>
                    </a:ext>
                  </a:extLst>
                </a:hlinkClick>
              </a:rPr>
              <a:t>Impact of Climate Change on Rural Poverty Vulnerability from an Income Source Perspective</a:t>
            </a:r>
            <a:endParaRPr sz="800">
              <a:solidFill>
                <a:srgbClr val="E5243B"/>
              </a:solidFill>
              <a:latin typeface="Montserrat Medium"/>
              <a:ea typeface="Montserrat Medium"/>
              <a:cs typeface="Montserrat Medium"/>
              <a:sym typeface="Montserrat Medium"/>
            </a:endParaRPr>
          </a:p>
          <a:p>
            <a:pPr indent="-165100" lvl="0" marL="228600" rtl="0" algn="l">
              <a:lnSpc>
                <a:spcPct val="115000"/>
              </a:lnSpc>
              <a:spcBef>
                <a:spcPts val="1000"/>
              </a:spcBef>
              <a:spcAft>
                <a:spcPts val="1000"/>
              </a:spcAft>
              <a:buClr>
                <a:schemeClr val="dk1"/>
              </a:buClr>
              <a:buSzPts val="800"/>
              <a:buFont typeface="Montserrat Medium"/>
              <a:buChar char="●"/>
            </a:pPr>
            <a:r>
              <a:rPr lang="en" sz="800" u="sng">
                <a:solidFill>
                  <a:srgbClr val="E5243B"/>
                </a:solidFill>
                <a:latin typeface="Montserrat Medium"/>
                <a:ea typeface="Montserrat Medium"/>
                <a:cs typeface="Montserrat Medium"/>
                <a:sym typeface="Montserrat Medium"/>
                <a:hlinkClick r:id="rId5">
                  <a:extLst>
                    <a:ext uri="{A12FA001-AC4F-418D-AE19-62706E023703}">
                      <ahyp:hlinkClr val="tx"/>
                    </a:ext>
                  </a:extLst>
                </a:hlinkClick>
              </a:rPr>
              <a:t>Effect on children growing up in poverty by The Children's Society</a:t>
            </a:r>
            <a:endParaRPr sz="1000">
              <a:latin typeface="Montserrat Medium"/>
              <a:ea typeface="Montserrat Medium"/>
              <a:cs typeface="Montserrat Medium"/>
              <a:sym typeface="Montserrat Medium"/>
            </a:endParaRPr>
          </a:p>
        </p:txBody>
      </p:sp>
      <p:pic>
        <p:nvPicPr>
          <p:cNvPr id="122" name="Google Shape;122;p21" title="15677.png"/>
          <p:cNvPicPr preferRelativeResize="0"/>
          <p:nvPr/>
        </p:nvPicPr>
        <p:blipFill>
          <a:blip r:embed="rId6">
            <a:alphaModFix/>
          </a:blip>
          <a:stretch>
            <a:fillRect/>
          </a:stretch>
        </p:blipFill>
        <p:spPr>
          <a:xfrm>
            <a:off x="201552" y="2871876"/>
            <a:ext cx="2175698" cy="2175698"/>
          </a:xfrm>
          <a:prstGeom prst="rect">
            <a:avLst/>
          </a:prstGeom>
          <a:noFill/>
          <a:ln>
            <a:noFill/>
          </a:ln>
        </p:spPr>
      </p:pic>
      <p:cxnSp>
        <p:nvCxnSpPr>
          <p:cNvPr id="123" name="Google Shape;123;p21"/>
          <p:cNvCxnSpPr/>
          <p:nvPr/>
        </p:nvCxnSpPr>
        <p:spPr>
          <a:xfrm flipH="1" rot="10800000">
            <a:off x="2657400" y="2873425"/>
            <a:ext cx="2895600" cy="8100"/>
          </a:xfrm>
          <a:prstGeom prst="straightConnector1">
            <a:avLst/>
          </a:prstGeom>
          <a:noFill/>
          <a:ln cap="flat" cmpd="sng" w="9525">
            <a:solidFill>
              <a:srgbClr val="E5243B"/>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